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6" r:id="rId2"/>
    <p:sldId id="306" r:id="rId3"/>
    <p:sldId id="277" r:id="rId4"/>
    <p:sldId id="279" r:id="rId5"/>
    <p:sldId id="284" r:id="rId6"/>
    <p:sldId id="307" r:id="rId7"/>
    <p:sldId id="308" r:id="rId8"/>
    <p:sldId id="310" r:id="rId9"/>
    <p:sldId id="309" r:id="rId10"/>
    <p:sldId id="311" r:id="rId11"/>
    <p:sldId id="312" r:id="rId12"/>
    <p:sldId id="321" r:id="rId13"/>
    <p:sldId id="319" r:id="rId14"/>
    <p:sldId id="318" r:id="rId15"/>
    <p:sldId id="320" r:id="rId16"/>
    <p:sldId id="317" r:id="rId17"/>
    <p:sldId id="314" r:id="rId18"/>
    <p:sldId id="31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21-10-2021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4.png"/><Relationship Id="rId4" Type="http://schemas.openxmlformats.org/officeDocument/2006/relationships/image" Target="../media/image17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2.jpg"/><Relationship Id="rId7" Type="http://schemas.openxmlformats.org/officeDocument/2006/relationships/image" Target="../media/image2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4941" y="3512583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765820" y="1939479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4" name="Picture 2" descr="Lam Research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41" y="400607"/>
            <a:ext cx="4521197" cy="153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S/4 HANA, Suite on HANA and ABAP on 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163528" y="923731"/>
            <a:ext cx="11900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Suite on HANA – Replace existing Any DB with HANA – SAP Product</a:t>
            </a:r>
          </a:p>
          <a:p>
            <a:r>
              <a:rPr lang="en-US" sz="1800" dirty="0">
                <a:solidFill>
                  <a:schemeClr val="bg1"/>
                </a:solidFill>
              </a:rPr>
              <a:t>S/4HANA – is also a product which is successor of Suite on HANA, Only runs on HANA – 2029 (all companies will be S/4)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ABAP on HANA – Technology on which these products are designed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8842416-E174-4BCB-979E-6DFC3C0F5942}"/>
              </a:ext>
            </a:extLst>
          </p:cNvPr>
          <p:cNvSpPr txBox="1"/>
          <p:nvPr/>
        </p:nvSpPr>
        <p:spPr>
          <a:xfrm>
            <a:off x="9049205" y="3121268"/>
            <a:ext cx="29421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Code push down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Code-to-data-paradigm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Most of the processing is pushed down to DB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38" y="2545700"/>
            <a:ext cx="8466667" cy="3504762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7321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SAP HANA Architecture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307544" y="923731"/>
            <a:ext cx="11691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 </a:t>
            </a:r>
            <a:r>
              <a:rPr lang="en-US" sz="1800" b="1" dirty="0">
                <a:solidFill>
                  <a:schemeClr val="bg1"/>
                </a:solidFill>
              </a:rPr>
              <a:t>Architecture</a:t>
            </a:r>
            <a:r>
              <a:rPr lang="en-US" sz="1800" dirty="0">
                <a:solidFill>
                  <a:schemeClr val="bg1"/>
                </a:solidFill>
              </a:rPr>
              <a:t> Overview. An </a:t>
            </a:r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 comprises multiple isolated databases and may consist of one host or a cluster of several hosts. An </a:t>
            </a:r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 is identified by a single system ID (SID) and contains one or more tenant databases and one system database.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5" y="1847061"/>
            <a:ext cx="10811650" cy="4606748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7327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527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Index Server</a:t>
            </a:r>
            <a:endParaRPr lang="en-US" b="1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Rectangle: Rounded Corners 4">
            <a:extLst>
              <a:ext uri="{FF2B5EF4-FFF2-40B4-BE49-F238E27FC236}">
                <a16:creationId xmlns:a16="http://schemas.microsoft.com/office/drawing/2014/main" xmlns="" id="{1BF77BC2-2CB6-416B-8573-1537454AB746}"/>
              </a:ext>
            </a:extLst>
          </p:cNvPr>
          <p:cNvSpPr/>
          <p:nvPr/>
        </p:nvSpPr>
        <p:spPr>
          <a:xfrm>
            <a:off x="406370" y="1745893"/>
            <a:ext cx="11664706" cy="4635435"/>
          </a:xfrm>
          <a:prstGeom prst="roundRect">
            <a:avLst/>
          </a:prstGeom>
          <a:solidFill>
            <a:schemeClr val="tx1"/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34F9BDE-F829-4334-AACB-1CF5DBB550BA}"/>
              </a:ext>
            </a:extLst>
          </p:cNvPr>
          <p:cNvSpPr/>
          <p:nvPr/>
        </p:nvSpPr>
        <p:spPr>
          <a:xfrm>
            <a:off x="575922" y="3272468"/>
            <a:ext cx="11320371" cy="1116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B303D02-7761-48C2-BAF8-D9C117567D3D}"/>
              </a:ext>
            </a:extLst>
          </p:cNvPr>
          <p:cNvSpPr/>
          <p:nvPr/>
        </p:nvSpPr>
        <p:spPr>
          <a:xfrm>
            <a:off x="2937538" y="924895"/>
            <a:ext cx="5957256" cy="703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ABAP, BW, Browser, Tool, Analytic App connects to SAP HANA Platform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693476F-5B82-4E4C-98F8-ED4C08AD02D1}"/>
              </a:ext>
            </a:extLst>
          </p:cNvPr>
          <p:cNvSpPr/>
          <p:nvPr/>
        </p:nvSpPr>
        <p:spPr>
          <a:xfrm>
            <a:off x="2937538" y="2009299"/>
            <a:ext cx="5957256" cy="539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Connection and Session manager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40F93329-D6F5-4C06-828E-D4A1F7FF9DCF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916166" y="1628800"/>
            <a:ext cx="0" cy="380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F283DE7-7ED4-4BD8-BEB9-E7A9B1B78FBD}"/>
              </a:ext>
            </a:extLst>
          </p:cNvPr>
          <p:cNvSpPr/>
          <p:nvPr/>
        </p:nvSpPr>
        <p:spPr>
          <a:xfrm>
            <a:off x="575921" y="2047491"/>
            <a:ext cx="1563217" cy="987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XSUAA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19FBC2A1-B5D4-4CC3-81C9-957996603FF8}"/>
              </a:ext>
            </a:extLst>
          </p:cNvPr>
          <p:cNvCxnSpPr>
            <a:stCxn id="16" idx="1"/>
          </p:cNvCxnSpPr>
          <p:nvPr/>
        </p:nvCxnSpPr>
        <p:spPr>
          <a:xfrm flipH="1">
            <a:off x="2139138" y="2278977"/>
            <a:ext cx="798400" cy="2696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F2EDF71-BC08-42E3-A03D-A635D52673AC}"/>
              </a:ext>
            </a:extLst>
          </p:cNvPr>
          <p:cNvSpPr/>
          <p:nvPr/>
        </p:nvSpPr>
        <p:spPr>
          <a:xfrm>
            <a:off x="9708399" y="1976851"/>
            <a:ext cx="1837465" cy="60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Session pool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A6024940-177E-4F8D-8C21-06D94925C6E4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>
            <a:off x="8894795" y="2278977"/>
            <a:ext cx="813604" cy="28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0A7D323-E202-48B6-89EB-53629D12469C}"/>
              </a:ext>
            </a:extLst>
          </p:cNvPr>
          <p:cNvSpPr/>
          <p:nvPr/>
        </p:nvSpPr>
        <p:spPr>
          <a:xfrm>
            <a:off x="9860759" y="2129211"/>
            <a:ext cx="1837465" cy="60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Session pool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6CADEBD-2163-4580-8A82-C92BD585438B}"/>
              </a:ext>
            </a:extLst>
          </p:cNvPr>
          <p:cNvSpPr/>
          <p:nvPr/>
        </p:nvSpPr>
        <p:spPr>
          <a:xfrm>
            <a:off x="10013119" y="2281572"/>
            <a:ext cx="1837465" cy="60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Session pool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780BC64F-CE5F-4DD7-A1FA-B8B869E1C881}"/>
              </a:ext>
            </a:extLst>
          </p:cNvPr>
          <p:cNvSpPr/>
          <p:nvPr/>
        </p:nvSpPr>
        <p:spPr>
          <a:xfrm>
            <a:off x="3417473" y="2654862"/>
            <a:ext cx="4997386" cy="702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Request processing and Execution Control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75E34119-4761-46BE-91C7-6E07BEC0937D}"/>
              </a:ext>
            </a:extLst>
          </p:cNvPr>
          <p:cNvCxnSpPr>
            <a:cxnSpLocks/>
            <a:stCxn id="16" idx="2"/>
            <a:endCxn id="24" idx="0"/>
          </p:cNvCxnSpPr>
          <p:nvPr/>
        </p:nvCxnSpPr>
        <p:spPr>
          <a:xfrm>
            <a:off x="5916166" y="2548655"/>
            <a:ext cx="0" cy="106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68FDB161-9898-45DF-A295-B5930C43D7AB}"/>
              </a:ext>
            </a:extLst>
          </p:cNvPr>
          <p:cNvSpPr/>
          <p:nvPr/>
        </p:nvSpPr>
        <p:spPr>
          <a:xfrm>
            <a:off x="642960" y="3501009"/>
            <a:ext cx="1834418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 processor</a:t>
            </a:r>
          </a:p>
          <a:p>
            <a:pPr algn="ctr"/>
            <a:r>
              <a:rPr lang="en-US" sz="2000" dirty="0"/>
              <a:t>(DML)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96F3850B-7115-4391-B41E-A14EFF8A1CBF}"/>
              </a:ext>
            </a:extLst>
          </p:cNvPr>
          <p:cNvSpPr/>
          <p:nvPr/>
        </p:nvSpPr>
        <p:spPr>
          <a:xfrm>
            <a:off x="2534308" y="3501008"/>
            <a:ext cx="1834418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MDX Engine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E679E354-4FD2-4C18-971B-89E59A33CCCE}"/>
              </a:ext>
            </a:extLst>
          </p:cNvPr>
          <p:cNvSpPr/>
          <p:nvPr/>
        </p:nvSpPr>
        <p:spPr>
          <a:xfrm>
            <a:off x="4478321" y="3491035"/>
            <a:ext cx="1834418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Store Procedure Engine (SQL Script)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C735769A-3E6B-429F-8FCA-EEE77B62F96D}"/>
              </a:ext>
            </a:extLst>
          </p:cNvPr>
          <p:cNvSpPr/>
          <p:nvPr/>
        </p:nvSpPr>
        <p:spPr>
          <a:xfrm>
            <a:off x="6369669" y="3491034"/>
            <a:ext cx="1834418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Planning Engine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C88CAC9E-BA65-4F54-AAE9-3A1A734B542A}"/>
              </a:ext>
            </a:extLst>
          </p:cNvPr>
          <p:cNvSpPr/>
          <p:nvPr/>
        </p:nvSpPr>
        <p:spPr>
          <a:xfrm>
            <a:off x="8204087" y="3480951"/>
            <a:ext cx="1092939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Join Engine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C1E667C5-E00D-45A8-A690-01062B321BDE}"/>
              </a:ext>
            </a:extLst>
          </p:cNvPr>
          <p:cNvSpPr/>
          <p:nvPr/>
        </p:nvSpPr>
        <p:spPr>
          <a:xfrm>
            <a:off x="9358978" y="3491033"/>
            <a:ext cx="1091930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OLAP Engine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32F9717-E9BB-4CF2-8305-5F8720AB4D8B}"/>
              </a:ext>
            </a:extLst>
          </p:cNvPr>
          <p:cNvSpPr/>
          <p:nvPr/>
        </p:nvSpPr>
        <p:spPr>
          <a:xfrm>
            <a:off x="10512861" y="3480950"/>
            <a:ext cx="1234272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Calculation Engine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10E16ABA-CC38-4475-8A69-C787AF41350D}"/>
              </a:ext>
            </a:extLst>
          </p:cNvPr>
          <p:cNvSpPr/>
          <p:nvPr/>
        </p:nvSpPr>
        <p:spPr>
          <a:xfrm>
            <a:off x="575922" y="4470020"/>
            <a:ext cx="11320371" cy="81345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In-memory Store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44895A58-1850-4BF8-A256-5F7D9AC6A573}"/>
              </a:ext>
            </a:extLst>
          </p:cNvPr>
          <p:cNvSpPr/>
          <p:nvPr/>
        </p:nvSpPr>
        <p:spPr>
          <a:xfrm>
            <a:off x="822745" y="4661994"/>
            <a:ext cx="2961884" cy="412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Row Store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A9F5E7F7-AF32-4073-9454-4A813D0ABCD2}"/>
              </a:ext>
            </a:extLst>
          </p:cNvPr>
          <p:cNvSpPr/>
          <p:nvPr/>
        </p:nvSpPr>
        <p:spPr>
          <a:xfrm>
            <a:off x="8785249" y="4646960"/>
            <a:ext cx="2961884" cy="412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Column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491BC337-2291-4905-88C8-4FDC9BD25033}"/>
              </a:ext>
            </a:extLst>
          </p:cNvPr>
          <p:cNvSpPr/>
          <p:nvPr/>
        </p:nvSpPr>
        <p:spPr>
          <a:xfrm>
            <a:off x="575922" y="5393323"/>
            <a:ext cx="11320371" cy="69476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Max DB (Secondary Store)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5031EC5D-9BBB-499D-AE43-BA49F05A7931}"/>
              </a:ext>
            </a:extLst>
          </p:cNvPr>
          <p:cNvSpPr/>
          <p:nvPr/>
        </p:nvSpPr>
        <p:spPr>
          <a:xfrm>
            <a:off x="822745" y="5514433"/>
            <a:ext cx="2961884" cy="454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Page Management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80E0774F-3861-438D-91E1-DB5AB46EE472}"/>
              </a:ext>
            </a:extLst>
          </p:cNvPr>
          <p:cNvSpPr/>
          <p:nvPr/>
        </p:nvSpPr>
        <p:spPr>
          <a:xfrm>
            <a:off x="8784076" y="5468611"/>
            <a:ext cx="2961884" cy="454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3560449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How system Design Work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46D0E3E-8280-4307-8EF1-F5FC0DD00DFF}"/>
              </a:ext>
            </a:extLst>
          </p:cNvPr>
          <p:cNvSpPr/>
          <p:nvPr/>
        </p:nvSpPr>
        <p:spPr>
          <a:xfrm>
            <a:off x="4437761" y="1729289"/>
            <a:ext cx="2072640" cy="13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ECC System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DAC2670-2AC9-4E78-9D45-7BA2AA88FA07}"/>
              </a:ext>
            </a:extLst>
          </p:cNvPr>
          <p:cNvSpPr/>
          <p:nvPr/>
        </p:nvSpPr>
        <p:spPr>
          <a:xfrm>
            <a:off x="4994084" y="2235384"/>
            <a:ext cx="101346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0FC30FB-3BDF-468D-8FCB-DD3D23131371}"/>
              </a:ext>
            </a:extLst>
          </p:cNvPr>
          <p:cNvSpPr/>
          <p:nvPr/>
        </p:nvSpPr>
        <p:spPr>
          <a:xfrm>
            <a:off x="4994084" y="2776404"/>
            <a:ext cx="101346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15" name="Arrow: Up-Down 4">
            <a:extLst>
              <a:ext uri="{FF2B5EF4-FFF2-40B4-BE49-F238E27FC236}">
                <a16:creationId xmlns:a16="http://schemas.microsoft.com/office/drawing/2014/main" xmlns="" id="{C09FD59C-506D-4DA2-9271-DD4BF3AB3E19}"/>
              </a:ext>
            </a:extLst>
          </p:cNvPr>
          <p:cNvSpPr/>
          <p:nvPr/>
        </p:nvSpPr>
        <p:spPr>
          <a:xfrm>
            <a:off x="5481764" y="2479224"/>
            <a:ext cx="60960" cy="29718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AF85C8E-202B-4BAD-946C-E600065E167A}"/>
              </a:ext>
            </a:extLst>
          </p:cNvPr>
          <p:cNvSpPr/>
          <p:nvPr/>
        </p:nvSpPr>
        <p:spPr>
          <a:xfrm>
            <a:off x="1595564" y="124478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Miami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E57E313-4958-4468-BC54-6253E1341E77}"/>
              </a:ext>
            </a:extLst>
          </p:cNvPr>
          <p:cNvSpPr/>
          <p:nvPr/>
        </p:nvSpPr>
        <p:spPr>
          <a:xfrm>
            <a:off x="1595564" y="192296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Santa Clara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5BFA0D0D-3CE0-4E8D-B7F1-9DF12E36BE8C}"/>
              </a:ext>
            </a:extLst>
          </p:cNvPr>
          <p:cNvSpPr/>
          <p:nvPr/>
        </p:nvSpPr>
        <p:spPr>
          <a:xfrm>
            <a:off x="7455344" y="124478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NYC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C6DC463-6554-43E3-B228-58B13DA2F266}"/>
              </a:ext>
            </a:extLst>
          </p:cNvPr>
          <p:cNvSpPr/>
          <p:nvPr/>
        </p:nvSpPr>
        <p:spPr>
          <a:xfrm>
            <a:off x="7440104" y="192296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Kings County</a:t>
            </a:r>
          </a:p>
        </p:txBody>
      </p:sp>
      <p:cxnSp>
        <p:nvCxnSpPr>
          <p:cNvPr id="20" name="Connector: Elbow 10">
            <a:extLst>
              <a:ext uri="{FF2B5EF4-FFF2-40B4-BE49-F238E27FC236}">
                <a16:creationId xmlns:a16="http://schemas.microsoft.com/office/drawing/2014/main" xmlns="" id="{3C57E9BD-3FF1-47E7-BB61-F1C5B50B0C40}"/>
              </a:ext>
            </a:extLst>
          </p:cNvPr>
          <p:cNvCxnSpPr>
            <a:stCxn id="16" idx="3"/>
          </p:cNvCxnSpPr>
          <p:nvPr/>
        </p:nvCxnSpPr>
        <p:spPr>
          <a:xfrm>
            <a:off x="3401504" y="1507674"/>
            <a:ext cx="1043940" cy="415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:a16="http://schemas.microsoft.com/office/drawing/2014/main" xmlns="" id="{F7F62CEE-CD98-480F-BDF3-E38F83244E89}"/>
              </a:ext>
            </a:extLst>
          </p:cNvPr>
          <p:cNvCxnSpPr>
            <a:stCxn id="17" idx="3"/>
          </p:cNvCxnSpPr>
          <p:nvPr/>
        </p:nvCxnSpPr>
        <p:spPr>
          <a:xfrm>
            <a:off x="3401504" y="2185854"/>
            <a:ext cx="1043940" cy="12700"/>
          </a:xfrm>
          <a:prstGeom prst="bentConnector3">
            <a:avLst>
              <a:gd name="adj1" fmla="val 950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14">
            <a:extLst>
              <a:ext uri="{FF2B5EF4-FFF2-40B4-BE49-F238E27FC236}">
                <a16:creationId xmlns:a16="http://schemas.microsoft.com/office/drawing/2014/main" xmlns="" id="{7E5BECBA-48DD-4E81-B0F7-6850999F1E63}"/>
              </a:ext>
            </a:extLst>
          </p:cNvPr>
          <p:cNvCxnSpPr>
            <a:stCxn id="18" idx="1"/>
          </p:cNvCxnSpPr>
          <p:nvPr/>
        </p:nvCxnSpPr>
        <p:spPr>
          <a:xfrm rot="10800000" flipV="1">
            <a:off x="6518084" y="1507674"/>
            <a:ext cx="937260" cy="415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16">
            <a:extLst>
              <a:ext uri="{FF2B5EF4-FFF2-40B4-BE49-F238E27FC236}">
                <a16:creationId xmlns:a16="http://schemas.microsoft.com/office/drawing/2014/main" xmlns="" id="{312CC47B-564B-4A5A-8729-F73423B933F4}"/>
              </a:ext>
            </a:extLst>
          </p:cNvPr>
          <p:cNvCxnSpPr>
            <a:stCxn id="19" idx="1"/>
          </p:cNvCxnSpPr>
          <p:nvPr/>
        </p:nvCxnSpPr>
        <p:spPr>
          <a:xfrm rot="10800000" flipV="1">
            <a:off x="6518084" y="2185854"/>
            <a:ext cx="922020" cy="6350"/>
          </a:xfrm>
          <a:prstGeom prst="bentConnector3">
            <a:avLst>
              <a:gd name="adj1" fmla="val 954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25235D3-C209-49D3-BD61-951FCC95BBEB}"/>
              </a:ext>
            </a:extLst>
          </p:cNvPr>
          <p:cNvSpPr txBox="1"/>
          <p:nvPr/>
        </p:nvSpPr>
        <p:spPr>
          <a:xfrm>
            <a:off x="4563554" y="1052736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Data is new Gold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EC2E21FA-CBF9-4174-B928-FA91A1B8BEFE}"/>
              </a:ext>
            </a:extLst>
          </p:cNvPr>
          <p:cNvSpPr/>
          <p:nvPr/>
        </p:nvSpPr>
        <p:spPr>
          <a:xfrm>
            <a:off x="4773104" y="4329613"/>
            <a:ext cx="3215640" cy="793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Business Warehouse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(SAP BW)</a:t>
            </a:r>
          </a:p>
        </p:txBody>
      </p:sp>
      <p:cxnSp>
        <p:nvCxnSpPr>
          <p:cNvPr id="26" name="Connector: Elbow 20">
            <a:extLst>
              <a:ext uri="{FF2B5EF4-FFF2-40B4-BE49-F238E27FC236}">
                <a16:creationId xmlns:a16="http://schemas.microsoft.com/office/drawing/2014/main" xmlns="" id="{649872E7-4EF6-41D9-B19B-672AAA46BDD5}"/>
              </a:ext>
            </a:extLst>
          </p:cNvPr>
          <p:cNvCxnSpPr>
            <a:stCxn id="12" idx="2"/>
            <a:endCxn id="25" idx="0"/>
          </p:cNvCxnSpPr>
          <p:nvPr/>
        </p:nvCxnSpPr>
        <p:spPr>
          <a:xfrm rot="16200000" flipH="1">
            <a:off x="5324570" y="3273259"/>
            <a:ext cx="1205864" cy="9068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635FC6C-29CE-4257-8F49-720CEDC34446}"/>
              </a:ext>
            </a:extLst>
          </p:cNvPr>
          <p:cNvSpPr/>
          <p:nvPr/>
        </p:nvSpPr>
        <p:spPr>
          <a:xfrm>
            <a:off x="9954704" y="1820094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ORAFIN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61026099-AB90-44DB-8E00-CBF6ED39BD5A}"/>
              </a:ext>
            </a:extLst>
          </p:cNvPr>
          <p:cNvSpPr/>
          <p:nvPr/>
        </p:nvSpPr>
        <p:spPr>
          <a:xfrm>
            <a:off x="9954704" y="2279199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Salesforce.com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EB99389B-91C7-4A37-8AC0-E9749B160AAC}"/>
              </a:ext>
            </a:extLst>
          </p:cNvPr>
          <p:cNvSpPr/>
          <p:nvPr/>
        </p:nvSpPr>
        <p:spPr>
          <a:xfrm>
            <a:off x="9954704" y="2749733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Workday</a:t>
            </a:r>
          </a:p>
        </p:txBody>
      </p:sp>
      <p:cxnSp>
        <p:nvCxnSpPr>
          <p:cNvPr id="30" name="Connector: Elbow 26">
            <a:extLst>
              <a:ext uri="{FF2B5EF4-FFF2-40B4-BE49-F238E27FC236}">
                <a16:creationId xmlns:a16="http://schemas.microsoft.com/office/drawing/2014/main" xmlns="" id="{DEA56828-3CCF-47A7-B12C-0111EFBDF060}"/>
              </a:ext>
            </a:extLst>
          </p:cNvPr>
          <p:cNvCxnSpPr>
            <a:stCxn id="27" idx="1"/>
            <a:endCxn id="25" idx="3"/>
          </p:cNvCxnSpPr>
          <p:nvPr/>
        </p:nvCxnSpPr>
        <p:spPr>
          <a:xfrm rot="10800000" flipV="1">
            <a:off x="7988744" y="2027739"/>
            <a:ext cx="1965960" cy="2698750"/>
          </a:xfrm>
          <a:prstGeom prst="bentConnector3">
            <a:avLst>
              <a:gd name="adj1" fmla="val 255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29">
            <a:extLst>
              <a:ext uri="{FF2B5EF4-FFF2-40B4-BE49-F238E27FC236}">
                <a16:creationId xmlns:a16="http://schemas.microsoft.com/office/drawing/2014/main" xmlns="" id="{6EC5AF15-2696-4C5F-A4F2-92A18731DC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44164" y="2486844"/>
            <a:ext cx="510540" cy="101916"/>
          </a:xfrm>
          <a:prstGeom prst="bentConnector3">
            <a:avLst>
              <a:gd name="adj1" fmla="val 972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xmlns="" id="{0E8402FC-955F-4B3B-AC6D-161FBE153339}"/>
              </a:ext>
            </a:extLst>
          </p:cNvPr>
          <p:cNvCxnSpPr>
            <a:stCxn id="29" idx="1"/>
          </p:cNvCxnSpPr>
          <p:nvPr/>
        </p:nvCxnSpPr>
        <p:spPr>
          <a:xfrm rot="10800000" flipV="1">
            <a:off x="9444164" y="2957378"/>
            <a:ext cx="510540" cy="62866"/>
          </a:xfrm>
          <a:prstGeom prst="bentConnector3">
            <a:avLst>
              <a:gd name="adj1" fmla="val 972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7EE73DE-1770-4A3B-947C-FFCFC6EFB9E9}"/>
              </a:ext>
            </a:extLst>
          </p:cNvPr>
          <p:cNvSpPr txBox="1"/>
          <p:nvPr/>
        </p:nvSpPr>
        <p:spPr>
          <a:xfrm>
            <a:off x="4895024" y="5230044"/>
            <a:ext cx="6949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In 2008, where there was a recession, how was my sales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What was the sales during leap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How many iPhone I sold last thanks giving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If we got 10k leads from marketing, how many labors I need to fulfil demand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A70DB74-F5AC-4E13-9B11-8E270BB045A6}"/>
              </a:ext>
            </a:extLst>
          </p:cNvPr>
          <p:cNvSpPr txBox="1"/>
          <p:nvPr/>
        </p:nvSpPr>
        <p:spPr>
          <a:xfrm>
            <a:off x="6735256" y="3364393"/>
            <a:ext cx="2834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ETL = Extraction Transformation and Loading</a:t>
            </a:r>
          </a:p>
          <a:p>
            <a:r>
              <a:rPr lang="en-US" sz="1800" dirty="0">
                <a:solidFill>
                  <a:schemeClr val="bg1"/>
                </a:solidFill>
              </a:rPr>
              <a:t>SLT, BODS, DXC, ..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5C081F16-4F13-4930-B409-86D98F08FA25}"/>
              </a:ext>
            </a:extLst>
          </p:cNvPr>
          <p:cNvSpPr/>
          <p:nvPr/>
        </p:nvSpPr>
        <p:spPr>
          <a:xfrm>
            <a:off x="9764204" y="428772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6A0A75BA-19C1-4A26-97D1-BE64A667E5A5}"/>
              </a:ext>
            </a:extLst>
          </p:cNvPr>
          <p:cNvSpPr/>
          <p:nvPr/>
        </p:nvSpPr>
        <p:spPr>
          <a:xfrm>
            <a:off x="10463338" y="405784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1461C3E4-7F6C-4553-A11E-0383D9A5738C}"/>
              </a:ext>
            </a:extLst>
          </p:cNvPr>
          <p:cNvSpPr/>
          <p:nvPr/>
        </p:nvSpPr>
        <p:spPr>
          <a:xfrm>
            <a:off x="10286172" y="475190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1C554D08-B6BC-4A71-A026-A267F35DCF0F}"/>
              </a:ext>
            </a:extLst>
          </p:cNvPr>
          <p:cNvSpPr/>
          <p:nvPr/>
        </p:nvSpPr>
        <p:spPr>
          <a:xfrm>
            <a:off x="11082462" y="447950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39" name="Connector: Elbow 40">
            <a:extLst>
              <a:ext uri="{FF2B5EF4-FFF2-40B4-BE49-F238E27FC236}">
                <a16:creationId xmlns:a16="http://schemas.microsoft.com/office/drawing/2014/main" xmlns="" id="{05366A46-CBAB-4CAC-A213-C0A3AB63CA3B}"/>
              </a:ext>
            </a:extLst>
          </p:cNvPr>
          <p:cNvCxnSpPr>
            <a:stCxn id="35" idx="0"/>
            <a:endCxn id="36" idx="1"/>
          </p:cNvCxnSpPr>
          <p:nvPr/>
        </p:nvCxnSpPr>
        <p:spPr>
          <a:xfrm rot="5400000" flipH="1" flipV="1">
            <a:off x="10157260" y="3981645"/>
            <a:ext cx="90189" cy="5219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42">
            <a:extLst>
              <a:ext uri="{FF2B5EF4-FFF2-40B4-BE49-F238E27FC236}">
                <a16:creationId xmlns:a16="http://schemas.microsoft.com/office/drawing/2014/main" xmlns="" id="{2218DB55-DCE4-4249-9EA7-435D2FD5569A}"/>
              </a:ext>
            </a:extLst>
          </p:cNvPr>
          <p:cNvCxnSpPr>
            <a:stCxn id="35" idx="3"/>
            <a:endCxn id="37" idx="0"/>
          </p:cNvCxnSpPr>
          <p:nvPr/>
        </p:nvCxnSpPr>
        <p:spPr>
          <a:xfrm>
            <a:off x="10118535" y="4427414"/>
            <a:ext cx="344803" cy="32448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4">
            <a:extLst>
              <a:ext uri="{FF2B5EF4-FFF2-40B4-BE49-F238E27FC236}">
                <a16:creationId xmlns:a16="http://schemas.microsoft.com/office/drawing/2014/main" xmlns="" id="{7BD7D1E1-A6CA-4882-9658-794B7168AE28}"/>
              </a:ext>
            </a:extLst>
          </p:cNvPr>
          <p:cNvCxnSpPr>
            <a:stCxn id="37" idx="3"/>
            <a:endCxn id="38" idx="2"/>
          </p:cNvCxnSpPr>
          <p:nvPr/>
        </p:nvCxnSpPr>
        <p:spPr>
          <a:xfrm flipV="1">
            <a:off x="10640503" y="4758884"/>
            <a:ext cx="619125" cy="1327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2FC265E-94BE-4F7A-8528-FD3197AC9CAA}"/>
              </a:ext>
            </a:extLst>
          </p:cNvPr>
          <p:cNvSpPr txBox="1"/>
          <p:nvPr/>
        </p:nvSpPr>
        <p:spPr>
          <a:xfrm>
            <a:off x="9764204" y="3553644"/>
            <a:ext cx="208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Data modeling</a:t>
            </a:r>
          </a:p>
        </p:txBody>
      </p:sp>
      <p:sp>
        <p:nvSpPr>
          <p:cNvPr id="43" name="Arrow: Left 46">
            <a:extLst>
              <a:ext uri="{FF2B5EF4-FFF2-40B4-BE49-F238E27FC236}">
                <a16:creationId xmlns:a16="http://schemas.microsoft.com/office/drawing/2014/main" xmlns="" id="{E935383B-C49B-4B4F-B56E-CAE534601BEF}"/>
              </a:ext>
            </a:extLst>
          </p:cNvPr>
          <p:cNvSpPr/>
          <p:nvPr/>
        </p:nvSpPr>
        <p:spPr>
          <a:xfrm>
            <a:off x="2271204" y="3699368"/>
            <a:ext cx="2705102" cy="20542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OLAP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Online Analytic Processing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2FFE3DA-BEE5-4DDD-A112-99DCBD2DA757}"/>
              </a:ext>
            </a:extLst>
          </p:cNvPr>
          <p:cNvSpPr/>
          <p:nvPr/>
        </p:nvSpPr>
        <p:spPr>
          <a:xfrm>
            <a:off x="102044" y="3553644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BOBJ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A860100E-E3C1-4993-9805-0CFA0A927083}"/>
              </a:ext>
            </a:extLst>
          </p:cNvPr>
          <p:cNvSpPr/>
          <p:nvPr/>
        </p:nvSpPr>
        <p:spPr>
          <a:xfrm>
            <a:off x="96332" y="4140384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Crystal Report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472DB28-1841-4554-BAD5-778B4E3FF12D}"/>
              </a:ext>
            </a:extLst>
          </p:cNvPr>
          <p:cNvSpPr/>
          <p:nvPr/>
        </p:nvSpPr>
        <p:spPr>
          <a:xfrm>
            <a:off x="96332" y="4726487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Power BI, Tableu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5C6DD49C-A11F-4983-9ACC-884309D566BD}"/>
              </a:ext>
            </a:extLst>
          </p:cNvPr>
          <p:cNvSpPr/>
          <p:nvPr/>
        </p:nvSpPr>
        <p:spPr>
          <a:xfrm>
            <a:off x="96331" y="5306557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Analytics Cloud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0D023427-A417-4863-B929-D5432D132029}"/>
              </a:ext>
            </a:extLst>
          </p:cNvPr>
          <p:cNvSpPr/>
          <p:nvPr/>
        </p:nvSpPr>
        <p:spPr>
          <a:xfrm>
            <a:off x="96330" y="5911382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</a:t>
            </a:r>
          </a:p>
        </p:txBody>
      </p:sp>
      <p:sp>
        <p:nvSpPr>
          <p:cNvPr id="49" name="Rectangle: Rounded Corners 52">
            <a:extLst>
              <a:ext uri="{FF2B5EF4-FFF2-40B4-BE49-F238E27FC236}">
                <a16:creationId xmlns:a16="http://schemas.microsoft.com/office/drawing/2014/main" xmlns="" id="{11B1A11E-B1CA-486D-B2BF-4ABA6741EF9E}"/>
              </a:ext>
            </a:extLst>
          </p:cNvPr>
          <p:cNvSpPr/>
          <p:nvPr/>
        </p:nvSpPr>
        <p:spPr>
          <a:xfrm>
            <a:off x="587820" y="2579702"/>
            <a:ext cx="2615564" cy="691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 (Read and Write) – Analytics+Trans</a:t>
            </a:r>
          </a:p>
        </p:txBody>
      </p:sp>
      <p:sp>
        <p:nvSpPr>
          <p:cNvPr id="5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97579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rporate Finance – Investments and Financing – Finance In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8" y="0"/>
            <a:ext cx="122150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116"/>
          <p:cNvSpPr/>
          <p:nvPr/>
        </p:nvSpPr>
        <p:spPr>
          <a:xfrm>
            <a:off x="-26267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6" name="Rectangle 1">
            <a:extLst>
              <a:ext uri="{FF2B5EF4-FFF2-40B4-BE49-F238E27FC236}">
                <a16:creationId xmlns=""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5906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Rectangle 4">
            <a:extLst>
              <a:ext uri="{FF2B5EF4-FFF2-40B4-BE49-F238E27FC236}">
                <a16:creationId xmlns=""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-10623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11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4"/>
          <p:cNvSpPr/>
          <p:nvPr/>
        </p:nvSpPr>
        <p:spPr>
          <a:xfrm>
            <a:off x="670363" y="1094263"/>
            <a:ext cx="1828997" cy="1747041"/>
          </a:xfrm>
          <a:custGeom>
            <a:avLst/>
            <a:gdLst>
              <a:gd name="connsiteX0" fmla="*/ 0 w 1681349"/>
              <a:gd name="connsiteY0" fmla="*/ 0 h 3005172"/>
              <a:gd name="connsiteX1" fmla="*/ 1681349 w 1681349"/>
              <a:gd name="connsiteY1" fmla="*/ 0 h 3005172"/>
              <a:gd name="connsiteX2" fmla="*/ 1681349 w 1681349"/>
              <a:gd name="connsiteY2" fmla="*/ 3005172 h 3005172"/>
              <a:gd name="connsiteX3" fmla="*/ 0 w 1681349"/>
              <a:gd name="connsiteY3" fmla="*/ 3005172 h 3005172"/>
              <a:gd name="connsiteX4" fmla="*/ 0 w 1681349"/>
              <a:gd name="connsiteY4" fmla="*/ 0 h 3005172"/>
              <a:gd name="connsiteX0" fmla="*/ 0 w 1681349"/>
              <a:gd name="connsiteY0" fmla="*/ 0 h 3005172"/>
              <a:gd name="connsiteX1" fmla="*/ 1681349 w 1681349"/>
              <a:gd name="connsiteY1" fmla="*/ 0 h 3005172"/>
              <a:gd name="connsiteX2" fmla="*/ 1667402 w 1681349"/>
              <a:gd name="connsiteY2" fmla="*/ 1645796 h 3005172"/>
              <a:gd name="connsiteX3" fmla="*/ 1681349 w 1681349"/>
              <a:gd name="connsiteY3" fmla="*/ 3005172 h 3005172"/>
              <a:gd name="connsiteX4" fmla="*/ 0 w 1681349"/>
              <a:gd name="connsiteY4" fmla="*/ 3005172 h 3005172"/>
              <a:gd name="connsiteX5" fmla="*/ 0 w 1681349"/>
              <a:gd name="connsiteY5" fmla="*/ 0 h 3005172"/>
              <a:gd name="connsiteX0" fmla="*/ 0 w 3176162"/>
              <a:gd name="connsiteY0" fmla="*/ 0 h 3005172"/>
              <a:gd name="connsiteX1" fmla="*/ 1681349 w 3176162"/>
              <a:gd name="connsiteY1" fmla="*/ 0 h 3005172"/>
              <a:gd name="connsiteX2" fmla="*/ 3176162 w 3176162"/>
              <a:gd name="connsiteY2" fmla="*/ 2986916 h 3005172"/>
              <a:gd name="connsiteX3" fmla="*/ 1681349 w 3176162"/>
              <a:gd name="connsiteY3" fmla="*/ 3005172 h 3005172"/>
              <a:gd name="connsiteX4" fmla="*/ 0 w 3176162"/>
              <a:gd name="connsiteY4" fmla="*/ 3005172 h 3005172"/>
              <a:gd name="connsiteX5" fmla="*/ 0 w 3176162"/>
              <a:gd name="connsiteY5" fmla="*/ 0 h 3005172"/>
              <a:gd name="connsiteX0" fmla="*/ 8999 w 3185161"/>
              <a:gd name="connsiteY0" fmla="*/ 0 h 3005172"/>
              <a:gd name="connsiteX1" fmla="*/ 1690348 w 3185161"/>
              <a:gd name="connsiteY1" fmla="*/ 0 h 3005172"/>
              <a:gd name="connsiteX2" fmla="*/ 3185161 w 3185161"/>
              <a:gd name="connsiteY2" fmla="*/ 2986916 h 3005172"/>
              <a:gd name="connsiteX3" fmla="*/ 1690348 w 3185161"/>
              <a:gd name="connsiteY3" fmla="*/ 3005172 h 3005172"/>
              <a:gd name="connsiteX4" fmla="*/ 8999 w 3185161"/>
              <a:gd name="connsiteY4" fmla="*/ 3005172 h 3005172"/>
              <a:gd name="connsiteX5" fmla="*/ 0 w 3185161"/>
              <a:gd name="connsiteY5" fmla="*/ 1676276 h 3005172"/>
              <a:gd name="connsiteX6" fmla="*/ 8999 w 3185161"/>
              <a:gd name="connsiteY6" fmla="*/ 0 h 3005172"/>
              <a:gd name="connsiteX0" fmla="*/ 8999 w 3185161"/>
              <a:gd name="connsiteY0" fmla="*/ 0 h 3020412"/>
              <a:gd name="connsiteX1" fmla="*/ 1690348 w 3185161"/>
              <a:gd name="connsiteY1" fmla="*/ 0 h 3020412"/>
              <a:gd name="connsiteX2" fmla="*/ 3185161 w 3185161"/>
              <a:gd name="connsiteY2" fmla="*/ 2986916 h 3020412"/>
              <a:gd name="connsiteX3" fmla="*/ 1690348 w 3185161"/>
              <a:gd name="connsiteY3" fmla="*/ 3005172 h 3020412"/>
              <a:gd name="connsiteX4" fmla="*/ 847199 w 3185161"/>
              <a:gd name="connsiteY4" fmla="*/ 3020412 h 3020412"/>
              <a:gd name="connsiteX5" fmla="*/ 0 w 3185161"/>
              <a:gd name="connsiteY5" fmla="*/ 1676276 h 3020412"/>
              <a:gd name="connsiteX6" fmla="*/ 8999 w 3185161"/>
              <a:gd name="connsiteY6" fmla="*/ 0 h 3020412"/>
              <a:gd name="connsiteX0" fmla="*/ 8999 w 3185161"/>
              <a:gd name="connsiteY0" fmla="*/ 0 h 3020412"/>
              <a:gd name="connsiteX1" fmla="*/ 1690348 w 3185161"/>
              <a:gd name="connsiteY1" fmla="*/ 0 h 3020412"/>
              <a:gd name="connsiteX2" fmla="*/ 3185161 w 3185161"/>
              <a:gd name="connsiteY2" fmla="*/ 2986916 h 3020412"/>
              <a:gd name="connsiteX3" fmla="*/ 1690348 w 3185161"/>
              <a:gd name="connsiteY3" fmla="*/ 3005172 h 3020412"/>
              <a:gd name="connsiteX4" fmla="*/ 847199 w 3185161"/>
              <a:gd name="connsiteY4" fmla="*/ 3020412 h 3020412"/>
              <a:gd name="connsiteX5" fmla="*/ 0 w 3185161"/>
              <a:gd name="connsiteY5" fmla="*/ 1676276 h 3020412"/>
              <a:gd name="connsiteX6" fmla="*/ 8999 w 3185161"/>
              <a:gd name="connsiteY6" fmla="*/ 0 h 3020412"/>
              <a:gd name="connsiteX0" fmla="*/ 403 w 3176565"/>
              <a:gd name="connsiteY0" fmla="*/ 0 h 3020412"/>
              <a:gd name="connsiteX1" fmla="*/ 1681752 w 3176565"/>
              <a:gd name="connsiteY1" fmla="*/ 0 h 3020412"/>
              <a:gd name="connsiteX2" fmla="*/ 3176565 w 3176565"/>
              <a:gd name="connsiteY2" fmla="*/ 2986916 h 3020412"/>
              <a:gd name="connsiteX3" fmla="*/ 1681752 w 3176565"/>
              <a:gd name="connsiteY3" fmla="*/ 3005172 h 3020412"/>
              <a:gd name="connsiteX4" fmla="*/ 838603 w 3176565"/>
              <a:gd name="connsiteY4" fmla="*/ 3020412 h 3020412"/>
              <a:gd name="connsiteX5" fmla="*/ 9246 w 3176565"/>
              <a:gd name="connsiteY5" fmla="*/ 1676276 h 3020412"/>
              <a:gd name="connsiteX6" fmla="*/ 403 w 3176565"/>
              <a:gd name="connsiteY6" fmla="*/ 0 h 3020412"/>
              <a:gd name="connsiteX0" fmla="*/ 0 w 3176162"/>
              <a:gd name="connsiteY0" fmla="*/ 0 h 3020412"/>
              <a:gd name="connsiteX1" fmla="*/ 1681349 w 3176162"/>
              <a:gd name="connsiteY1" fmla="*/ 0 h 3020412"/>
              <a:gd name="connsiteX2" fmla="*/ 3176162 w 3176162"/>
              <a:gd name="connsiteY2" fmla="*/ 2986916 h 3020412"/>
              <a:gd name="connsiteX3" fmla="*/ 1681349 w 3176162"/>
              <a:gd name="connsiteY3" fmla="*/ 3005172 h 3020412"/>
              <a:gd name="connsiteX4" fmla="*/ 838200 w 3176162"/>
              <a:gd name="connsiteY4" fmla="*/ 3020412 h 3020412"/>
              <a:gd name="connsiteX5" fmla="*/ 8843 w 3176162"/>
              <a:gd name="connsiteY5" fmla="*/ 1676276 h 3020412"/>
              <a:gd name="connsiteX6" fmla="*/ 0 w 3176162"/>
              <a:gd name="connsiteY6" fmla="*/ 0 h 3020412"/>
              <a:gd name="connsiteX0" fmla="*/ 0 w 3202924"/>
              <a:gd name="connsiteY0" fmla="*/ 0 h 3022600"/>
              <a:gd name="connsiteX1" fmla="*/ 1681349 w 3202924"/>
              <a:gd name="connsiteY1" fmla="*/ 0 h 3022600"/>
              <a:gd name="connsiteX2" fmla="*/ 3202924 w 3202924"/>
              <a:gd name="connsiteY2" fmla="*/ 3022600 h 3022600"/>
              <a:gd name="connsiteX3" fmla="*/ 1681349 w 3202924"/>
              <a:gd name="connsiteY3" fmla="*/ 3005172 h 3022600"/>
              <a:gd name="connsiteX4" fmla="*/ 838200 w 3202924"/>
              <a:gd name="connsiteY4" fmla="*/ 3020412 h 3022600"/>
              <a:gd name="connsiteX5" fmla="*/ 8843 w 3202924"/>
              <a:gd name="connsiteY5" fmla="*/ 1676276 h 3022600"/>
              <a:gd name="connsiteX6" fmla="*/ 0 w 3202924"/>
              <a:gd name="connsiteY6" fmla="*/ 0 h 3022600"/>
              <a:gd name="connsiteX0" fmla="*/ 0 w 3202924"/>
              <a:gd name="connsiteY0" fmla="*/ 0 h 3027910"/>
              <a:gd name="connsiteX1" fmla="*/ 1681349 w 3202924"/>
              <a:gd name="connsiteY1" fmla="*/ 0 h 3027910"/>
              <a:gd name="connsiteX2" fmla="*/ 3202924 w 3202924"/>
              <a:gd name="connsiteY2" fmla="*/ 3022600 h 3027910"/>
              <a:gd name="connsiteX3" fmla="*/ 1681349 w 3202924"/>
              <a:gd name="connsiteY3" fmla="*/ 3005172 h 3027910"/>
              <a:gd name="connsiteX4" fmla="*/ 1423026 w 3202924"/>
              <a:gd name="connsiteY4" fmla="*/ 3027910 h 3027910"/>
              <a:gd name="connsiteX5" fmla="*/ 8843 w 3202924"/>
              <a:gd name="connsiteY5" fmla="*/ 1676276 h 3027910"/>
              <a:gd name="connsiteX6" fmla="*/ 0 w 3202924"/>
              <a:gd name="connsiteY6" fmla="*/ 0 h 3027910"/>
              <a:gd name="connsiteX0" fmla="*/ 0 w 3202924"/>
              <a:gd name="connsiteY0" fmla="*/ 0 h 3027910"/>
              <a:gd name="connsiteX1" fmla="*/ 1681349 w 3202924"/>
              <a:gd name="connsiteY1" fmla="*/ 0 h 3027910"/>
              <a:gd name="connsiteX2" fmla="*/ 3202924 w 3202924"/>
              <a:gd name="connsiteY2" fmla="*/ 3022600 h 3027910"/>
              <a:gd name="connsiteX3" fmla="*/ 1681349 w 3202924"/>
              <a:gd name="connsiteY3" fmla="*/ 3005172 h 3027910"/>
              <a:gd name="connsiteX4" fmla="*/ 1423026 w 3202924"/>
              <a:gd name="connsiteY4" fmla="*/ 3027910 h 3027910"/>
              <a:gd name="connsiteX5" fmla="*/ 38833 w 3202924"/>
              <a:gd name="connsiteY5" fmla="*/ 626589 h 3027910"/>
              <a:gd name="connsiteX6" fmla="*/ 0 w 3202924"/>
              <a:gd name="connsiteY6" fmla="*/ 0 h 3027910"/>
              <a:gd name="connsiteX0" fmla="*/ 13957 w 3164396"/>
              <a:gd name="connsiteY0" fmla="*/ 0 h 3027910"/>
              <a:gd name="connsiteX1" fmla="*/ 1642821 w 3164396"/>
              <a:gd name="connsiteY1" fmla="*/ 0 h 3027910"/>
              <a:gd name="connsiteX2" fmla="*/ 3164396 w 3164396"/>
              <a:gd name="connsiteY2" fmla="*/ 3022600 h 3027910"/>
              <a:gd name="connsiteX3" fmla="*/ 1642821 w 3164396"/>
              <a:gd name="connsiteY3" fmla="*/ 3005172 h 3027910"/>
              <a:gd name="connsiteX4" fmla="*/ 1384498 w 3164396"/>
              <a:gd name="connsiteY4" fmla="*/ 3027910 h 3027910"/>
              <a:gd name="connsiteX5" fmla="*/ 305 w 3164396"/>
              <a:gd name="connsiteY5" fmla="*/ 626589 h 3027910"/>
              <a:gd name="connsiteX6" fmla="*/ 13957 w 3164396"/>
              <a:gd name="connsiteY6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377228 w 3164394"/>
              <a:gd name="connsiteY5" fmla="*/ 1278338 h 3027910"/>
              <a:gd name="connsiteX6" fmla="*/ 303 w 3164394"/>
              <a:gd name="connsiteY6" fmla="*/ 626589 h 3027910"/>
              <a:gd name="connsiteX7" fmla="*/ 13955 w 3164394"/>
              <a:gd name="connsiteY7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407220 w 3164394"/>
              <a:gd name="connsiteY5" fmla="*/ 1308328 h 3027910"/>
              <a:gd name="connsiteX6" fmla="*/ 377228 w 3164394"/>
              <a:gd name="connsiteY6" fmla="*/ 1278338 h 3027910"/>
              <a:gd name="connsiteX7" fmla="*/ 303 w 3164394"/>
              <a:gd name="connsiteY7" fmla="*/ 626589 h 3027910"/>
              <a:gd name="connsiteX8" fmla="*/ 13955 w 3164394"/>
              <a:gd name="connsiteY8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257264 w 3164394"/>
              <a:gd name="connsiteY5" fmla="*/ 1398301 h 3027910"/>
              <a:gd name="connsiteX6" fmla="*/ 377228 w 3164394"/>
              <a:gd name="connsiteY6" fmla="*/ 1278338 h 3027910"/>
              <a:gd name="connsiteX7" fmla="*/ 303 w 3164394"/>
              <a:gd name="connsiteY7" fmla="*/ 626589 h 3027910"/>
              <a:gd name="connsiteX8" fmla="*/ 13955 w 3164394"/>
              <a:gd name="connsiteY8" fmla="*/ 0 h 3027910"/>
              <a:gd name="connsiteX0" fmla="*/ 13955 w 3164394"/>
              <a:gd name="connsiteY0" fmla="*/ 0 h 3022600"/>
              <a:gd name="connsiteX1" fmla="*/ 1642819 w 3164394"/>
              <a:gd name="connsiteY1" fmla="*/ 0 h 3022600"/>
              <a:gd name="connsiteX2" fmla="*/ 3164394 w 3164394"/>
              <a:gd name="connsiteY2" fmla="*/ 3022600 h 3022600"/>
              <a:gd name="connsiteX3" fmla="*/ 1642819 w 3164394"/>
              <a:gd name="connsiteY3" fmla="*/ 3005172 h 3022600"/>
              <a:gd name="connsiteX4" fmla="*/ 1129573 w 3164394"/>
              <a:gd name="connsiteY4" fmla="*/ 2975425 h 3022600"/>
              <a:gd name="connsiteX5" fmla="*/ 257264 w 3164394"/>
              <a:gd name="connsiteY5" fmla="*/ 1398301 h 3022600"/>
              <a:gd name="connsiteX6" fmla="*/ 377228 w 3164394"/>
              <a:gd name="connsiteY6" fmla="*/ 1278338 h 3022600"/>
              <a:gd name="connsiteX7" fmla="*/ 303 w 3164394"/>
              <a:gd name="connsiteY7" fmla="*/ 626589 h 3022600"/>
              <a:gd name="connsiteX8" fmla="*/ 13955 w 3164394"/>
              <a:gd name="connsiteY8" fmla="*/ 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394" h="3022600">
                <a:moveTo>
                  <a:pt x="13955" y="0"/>
                </a:moveTo>
                <a:lnTo>
                  <a:pt x="1642819" y="0"/>
                </a:lnTo>
                <a:lnTo>
                  <a:pt x="3164394" y="3022600"/>
                </a:lnTo>
                <a:lnTo>
                  <a:pt x="1642819" y="3005172"/>
                </a:lnTo>
                <a:lnTo>
                  <a:pt x="1129573" y="2975425"/>
                </a:lnTo>
                <a:lnTo>
                  <a:pt x="257264" y="1398301"/>
                </a:lnTo>
                <a:lnTo>
                  <a:pt x="377228" y="1278338"/>
                </a:lnTo>
                <a:lnTo>
                  <a:pt x="303" y="626589"/>
                </a:lnTo>
                <a:cubicBezTo>
                  <a:pt x="-2645" y="67830"/>
                  <a:pt x="16903" y="558759"/>
                  <a:pt x="13955" y="0"/>
                </a:cubicBezTo>
                <a:close/>
              </a:path>
            </a:pathLst>
          </a:custGeom>
          <a:gradFill flip="none" rotWithShape="1">
            <a:gsLst>
              <a:gs pos="46000">
                <a:schemeClr val="tx1"/>
              </a:gs>
              <a:gs pos="87000">
                <a:schemeClr val="tx1">
                  <a:alpha val="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3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atua One" pitchFamily="2" charset="0"/>
              </a:rPr>
              <a:t>ANUBHAV TRANINGS </a:t>
            </a:r>
            <a:r>
              <a:rPr lang="en-IN" sz="3600" dirty="0">
                <a:solidFill>
                  <a:schemeClr val="bg1"/>
                </a:solidFill>
                <a:latin typeface="Patua One" pitchFamily="2" charset="0"/>
              </a:rPr>
              <a:t/>
            </a:r>
            <a:br>
              <a:rPr lang="en-IN" sz="360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YOU WILL….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CONNECT | MIGRATE | UNDERSTAND |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BUILD | DELIVER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LEARN….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TOOL | TECHNOLOGY | TECHNIQUES</a:t>
            </a:r>
            <a:endParaRPr lang="en-IN" sz="3600" dirty="0">
              <a:solidFill>
                <a:schemeClr val="bg1"/>
              </a:solidFill>
              <a:latin typeface="Patua One" pitchFamily="2" charset="0"/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2349996" y="4293096"/>
            <a:ext cx="9217024" cy="175260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Anubhav Oberoy &amp; Shubham Singh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 rot="10800000">
            <a:off x="672596" y="1094724"/>
            <a:ext cx="957320" cy="810276"/>
            <a:chOff x="-385763" y="3733801"/>
            <a:chExt cx="1984375" cy="1679575"/>
          </a:xfrm>
          <a:solidFill>
            <a:schemeClr val="bg1"/>
          </a:solidFill>
        </p:grpSpPr>
        <p:sp>
          <p:nvSpPr>
            <p:cNvPr id="7" name="Freeform 17"/>
            <p:cNvSpPr>
              <a:spLocks/>
            </p:cNvSpPr>
            <p:nvPr/>
          </p:nvSpPr>
          <p:spPr bwMode="auto">
            <a:xfrm>
              <a:off x="-385763" y="3733801"/>
              <a:ext cx="920750" cy="1679575"/>
            </a:xfrm>
            <a:custGeom>
              <a:avLst/>
              <a:gdLst>
                <a:gd name="T0" fmla="*/ 1206 w 1741"/>
                <a:gd name="T1" fmla="*/ 0 h 3173"/>
                <a:gd name="T2" fmla="*/ 1206 w 1741"/>
                <a:gd name="T3" fmla="*/ 886 h 3173"/>
                <a:gd name="T4" fmla="*/ 1143 w 1741"/>
                <a:gd name="T5" fmla="*/ 886 h 3173"/>
                <a:gd name="T6" fmla="*/ 1087 w 1741"/>
                <a:gd name="T7" fmla="*/ 890 h 3173"/>
                <a:gd name="T8" fmla="*/ 1036 w 1741"/>
                <a:gd name="T9" fmla="*/ 894 h 3173"/>
                <a:gd name="T10" fmla="*/ 992 w 1741"/>
                <a:gd name="T11" fmla="*/ 901 h 3173"/>
                <a:gd name="T12" fmla="*/ 956 w 1741"/>
                <a:gd name="T13" fmla="*/ 911 h 3173"/>
                <a:gd name="T14" fmla="*/ 922 w 1741"/>
                <a:gd name="T15" fmla="*/ 924 h 3173"/>
                <a:gd name="T16" fmla="*/ 896 w 1741"/>
                <a:gd name="T17" fmla="*/ 941 h 3173"/>
                <a:gd name="T18" fmla="*/ 873 w 1741"/>
                <a:gd name="T19" fmla="*/ 961 h 3173"/>
                <a:gd name="T20" fmla="*/ 855 w 1741"/>
                <a:gd name="T21" fmla="*/ 985 h 3173"/>
                <a:gd name="T22" fmla="*/ 838 w 1741"/>
                <a:gd name="T23" fmla="*/ 1013 h 3173"/>
                <a:gd name="T24" fmla="*/ 827 w 1741"/>
                <a:gd name="T25" fmla="*/ 1047 h 3173"/>
                <a:gd name="T26" fmla="*/ 819 w 1741"/>
                <a:gd name="T27" fmla="*/ 1086 h 3173"/>
                <a:gd name="T28" fmla="*/ 812 w 1741"/>
                <a:gd name="T29" fmla="*/ 1130 h 3173"/>
                <a:gd name="T30" fmla="*/ 809 w 1741"/>
                <a:gd name="T31" fmla="*/ 1179 h 3173"/>
                <a:gd name="T32" fmla="*/ 805 w 1741"/>
                <a:gd name="T33" fmla="*/ 1234 h 3173"/>
                <a:gd name="T34" fmla="*/ 804 w 1741"/>
                <a:gd name="T35" fmla="*/ 1297 h 3173"/>
                <a:gd name="T36" fmla="*/ 804 w 1741"/>
                <a:gd name="T37" fmla="*/ 1366 h 3173"/>
                <a:gd name="T38" fmla="*/ 804 w 1741"/>
                <a:gd name="T39" fmla="*/ 1441 h 3173"/>
                <a:gd name="T40" fmla="*/ 804 w 1741"/>
                <a:gd name="T41" fmla="*/ 1719 h 3173"/>
                <a:gd name="T42" fmla="*/ 1741 w 1741"/>
                <a:gd name="T43" fmla="*/ 1719 h 3173"/>
                <a:gd name="T44" fmla="*/ 1741 w 1741"/>
                <a:gd name="T45" fmla="*/ 3173 h 3173"/>
                <a:gd name="T46" fmla="*/ 0 w 1741"/>
                <a:gd name="T47" fmla="*/ 3173 h 3173"/>
                <a:gd name="T48" fmla="*/ 0 w 1741"/>
                <a:gd name="T49" fmla="*/ 1719 h 3173"/>
                <a:gd name="T50" fmla="*/ 1 w 1741"/>
                <a:gd name="T51" fmla="*/ 1611 h 3173"/>
                <a:gd name="T52" fmla="*/ 3 w 1741"/>
                <a:gd name="T53" fmla="*/ 1507 h 3173"/>
                <a:gd name="T54" fmla="*/ 8 w 1741"/>
                <a:gd name="T55" fmla="*/ 1404 h 3173"/>
                <a:gd name="T56" fmla="*/ 15 w 1741"/>
                <a:gd name="T57" fmla="*/ 1306 h 3173"/>
                <a:gd name="T58" fmla="*/ 24 w 1741"/>
                <a:gd name="T59" fmla="*/ 1211 h 3173"/>
                <a:gd name="T60" fmla="*/ 36 w 1741"/>
                <a:gd name="T61" fmla="*/ 1119 h 3173"/>
                <a:gd name="T62" fmla="*/ 49 w 1741"/>
                <a:gd name="T63" fmla="*/ 1030 h 3173"/>
                <a:gd name="T64" fmla="*/ 64 w 1741"/>
                <a:gd name="T65" fmla="*/ 945 h 3173"/>
                <a:gd name="T66" fmla="*/ 83 w 1741"/>
                <a:gd name="T67" fmla="*/ 864 h 3173"/>
                <a:gd name="T68" fmla="*/ 105 w 1741"/>
                <a:gd name="T69" fmla="*/ 786 h 3173"/>
                <a:gd name="T70" fmla="*/ 127 w 1741"/>
                <a:gd name="T71" fmla="*/ 711 h 3173"/>
                <a:gd name="T72" fmla="*/ 154 w 1741"/>
                <a:gd name="T73" fmla="*/ 640 h 3173"/>
                <a:gd name="T74" fmla="*/ 184 w 1741"/>
                <a:gd name="T75" fmla="*/ 572 h 3173"/>
                <a:gd name="T76" fmla="*/ 216 w 1741"/>
                <a:gd name="T77" fmla="*/ 509 h 3173"/>
                <a:gd name="T78" fmla="*/ 252 w 1741"/>
                <a:gd name="T79" fmla="*/ 448 h 3173"/>
                <a:gd name="T80" fmla="*/ 289 w 1741"/>
                <a:gd name="T81" fmla="*/ 391 h 3173"/>
                <a:gd name="T82" fmla="*/ 331 w 1741"/>
                <a:gd name="T83" fmla="*/ 339 h 3173"/>
                <a:gd name="T84" fmla="*/ 376 w 1741"/>
                <a:gd name="T85" fmla="*/ 289 h 3173"/>
                <a:gd name="T86" fmla="*/ 425 w 1741"/>
                <a:gd name="T87" fmla="*/ 244 h 3173"/>
                <a:gd name="T88" fmla="*/ 477 w 1741"/>
                <a:gd name="T89" fmla="*/ 202 h 3173"/>
                <a:gd name="T90" fmla="*/ 532 w 1741"/>
                <a:gd name="T91" fmla="*/ 164 h 3173"/>
                <a:gd name="T92" fmla="*/ 590 w 1741"/>
                <a:gd name="T93" fmla="*/ 130 h 3173"/>
                <a:gd name="T94" fmla="*/ 654 w 1741"/>
                <a:gd name="T95" fmla="*/ 100 h 3173"/>
                <a:gd name="T96" fmla="*/ 720 w 1741"/>
                <a:gd name="T97" fmla="*/ 74 h 3173"/>
                <a:gd name="T98" fmla="*/ 790 w 1741"/>
                <a:gd name="T99" fmla="*/ 51 h 3173"/>
                <a:gd name="T100" fmla="*/ 865 w 1741"/>
                <a:gd name="T101" fmla="*/ 33 h 3173"/>
                <a:gd name="T102" fmla="*/ 944 w 1741"/>
                <a:gd name="T103" fmla="*/ 18 h 3173"/>
                <a:gd name="T104" fmla="*/ 1027 w 1741"/>
                <a:gd name="T105" fmla="*/ 8 h 3173"/>
                <a:gd name="T106" fmla="*/ 1114 w 1741"/>
                <a:gd name="T107" fmla="*/ 2 h 3173"/>
                <a:gd name="T108" fmla="*/ 1206 w 1741"/>
                <a:gd name="T109" fmla="*/ 0 h 3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41" h="3173">
                  <a:moveTo>
                    <a:pt x="1206" y="0"/>
                  </a:moveTo>
                  <a:lnTo>
                    <a:pt x="1206" y="886"/>
                  </a:lnTo>
                  <a:lnTo>
                    <a:pt x="1143" y="886"/>
                  </a:lnTo>
                  <a:lnTo>
                    <a:pt x="1087" y="890"/>
                  </a:lnTo>
                  <a:lnTo>
                    <a:pt x="1036" y="894"/>
                  </a:lnTo>
                  <a:lnTo>
                    <a:pt x="992" y="901"/>
                  </a:lnTo>
                  <a:lnTo>
                    <a:pt x="956" y="911"/>
                  </a:lnTo>
                  <a:lnTo>
                    <a:pt x="922" y="924"/>
                  </a:lnTo>
                  <a:lnTo>
                    <a:pt x="896" y="941"/>
                  </a:lnTo>
                  <a:lnTo>
                    <a:pt x="873" y="961"/>
                  </a:lnTo>
                  <a:lnTo>
                    <a:pt x="855" y="985"/>
                  </a:lnTo>
                  <a:lnTo>
                    <a:pt x="838" y="1013"/>
                  </a:lnTo>
                  <a:lnTo>
                    <a:pt x="827" y="1047"/>
                  </a:lnTo>
                  <a:lnTo>
                    <a:pt x="819" y="1086"/>
                  </a:lnTo>
                  <a:lnTo>
                    <a:pt x="812" y="1130"/>
                  </a:lnTo>
                  <a:lnTo>
                    <a:pt x="809" y="1179"/>
                  </a:lnTo>
                  <a:lnTo>
                    <a:pt x="805" y="1234"/>
                  </a:lnTo>
                  <a:lnTo>
                    <a:pt x="804" y="1297"/>
                  </a:lnTo>
                  <a:lnTo>
                    <a:pt x="804" y="1366"/>
                  </a:lnTo>
                  <a:lnTo>
                    <a:pt x="804" y="1441"/>
                  </a:lnTo>
                  <a:lnTo>
                    <a:pt x="804" y="1719"/>
                  </a:lnTo>
                  <a:lnTo>
                    <a:pt x="1741" y="1719"/>
                  </a:lnTo>
                  <a:lnTo>
                    <a:pt x="1741" y="3173"/>
                  </a:lnTo>
                  <a:lnTo>
                    <a:pt x="0" y="3173"/>
                  </a:lnTo>
                  <a:lnTo>
                    <a:pt x="0" y="1719"/>
                  </a:lnTo>
                  <a:lnTo>
                    <a:pt x="1" y="1611"/>
                  </a:lnTo>
                  <a:lnTo>
                    <a:pt x="3" y="1507"/>
                  </a:lnTo>
                  <a:lnTo>
                    <a:pt x="8" y="1404"/>
                  </a:lnTo>
                  <a:lnTo>
                    <a:pt x="15" y="1306"/>
                  </a:lnTo>
                  <a:lnTo>
                    <a:pt x="24" y="1211"/>
                  </a:lnTo>
                  <a:lnTo>
                    <a:pt x="36" y="1119"/>
                  </a:lnTo>
                  <a:lnTo>
                    <a:pt x="49" y="1030"/>
                  </a:lnTo>
                  <a:lnTo>
                    <a:pt x="64" y="945"/>
                  </a:lnTo>
                  <a:lnTo>
                    <a:pt x="83" y="864"/>
                  </a:lnTo>
                  <a:lnTo>
                    <a:pt x="105" y="786"/>
                  </a:lnTo>
                  <a:lnTo>
                    <a:pt x="127" y="711"/>
                  </a:lnTo>
                  <a:lnTo>
                    <a:pt x="154" y="640"/>
                  </a:lnTo>
                  <a:lnTo>
                    <a:pt x="184" y="572"/>
                  </a:lnTo>
                  <a:lnTo>
                    <a:pt x="216" y="509"/>
                  </a:lnTo>
                  <a:lnTo>
                    <a:pt x="252" y="448"/>
                  </a:lnTo>
                  <a:lnTo>
                    <a:pt x="289" y="391"/>
                  </a:lnTo>
                  <a:lnTo>
                    <a:pt x="331" y="339"/>
                  </a:lnTo>
                  <a:lnTo>
                    <a:pt x="376" y="289"/>
                  </a:lnTo>
                  <a:lnTo>
                    <a:pt x="425" y="244"/>
                  </a:lnTo>
                  <a:lnTo>
                    <a:pt x="477" y="202"/>
                  </a:lnTo>
                  <a:lnTo>
                    <a:pt x="532" y="164"/>
                  </a:lnTo>
                  <a:lnTo>
                    <a:pt x="590" y="130"/>
                  </a:lnTo>
                  <a:lnTo>
                    <a:pt x="654" y="100"/>
                  </a:lnTo>
                  <a:lnTo>
                    <a:pt x="720" y="74"/>
                  </a:lnTo>
                  <a:lnTo>
                    <a:pt x="790" y="51"/>
                  </a:lnTo>
                  <a:lnTo>
                    <a:pt x="865" y="33"/>
                  </a:lnTo>
                  <a:lnTo>
                    <a:pt x="944" y="18"/>
                  </a:lnTo>
                  <a:lnTo>
                    <a:pt x="1027" y="8"/>
                  </a:lnTo>
                  <a:lnTo>
                    <a:pt x="1114" y="2"/>
                  </a:lnTo>
                  <a:lnTo>
                    <a:pt x="12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auto">
            <a:xfrm>
              <a:off x="677862" y="3733801"/>
              <a:ext cx="920750" cy="1679575"/>
            </a:xfrm>
            <a:custGeom>
              <a:avLst/>
              <a:gdLst>
                <a:gd name="T0" fmla="*/ 1206 w 1740"/>
                <a:gd name="T1" fmla="*/ 0 h 3173"/>
                <a:gd name="T2" fmla="*/ 1206 w 1740"/>
                <a:gd name="T3" fmla="*/ 886 h 3173"/>
                <a:gd name="T4" fmla="*/ 1141 w 1740"/>
                <a:gd name="T5" fmla="*/ 886 h 3173"/>
                <a:gd name="T6" fmla="*/ 1085 w 1740"/>
                <a:gd name="T7" fmla="*/ 890 h 3173"/>
                <a:gd name="T8" fmla="*/ 1036 w 1740"/>
                <a:gd name="T9" fmla="*/ 894 h 3173"/>
                <a:gd name="T10" fmla="*/ 992 w 1740"/>
                <a:gd name="T11" fmla="*/ 901 h 3173"/>
                <a:gd name="T12" fmla="*/ 954 w 1740"/>
                <a:gd name="T13" fmla="*/ 911 h 3173"/>
                <a:gd name="T14" fmla="*/ 922 w 1740"/>
                <a:gd name="T15" fmla="*/ 924 h 3173"/>
                <a:gd name="T16" fmla="*/ 894 w 1740"/>
                <a:gd name="T17" fmla="*/ 941 h 3173"/>
                <a:gd name="T18" fmla="*/ 873 w 1740"/>
                <a:gd name="T19" fmla="*/ 961 h 3173"/>
                <a:gd name="T20" fmla="*/ 853 w 1740"/>
                <a:gd name="T21" fmla="*/ 985 h 3173"/>
                <a:gd name="T22" fmla="*/ 838 w 1740"/>
                <a:gd name="T23" fmla="*/ 1013 h 3173"/>
                <a:gd name="T24" fmla="*/ 827 w 1740"/>
                <a:gd name="T25" fmla="*/ 1047 h 3173"/>
                <a:gd name="T26" fmla="*/ 819 w 1740"/>
                <a:gd name="T27" fmla="*/ 1086 h 3173"/>
                <a:gd name="T28" fmla="*/ 812 w 1740"/>
                <a:gd name="T29" fmla="*/ 1130 h 3173"/>
                <a:gd name="T30" fmla="*/ 807 w 1740"/>
                <a:gd name="T31" fmla="*/ 1179 h 3173"/>
                <a:gd name="T32" fmla="*/ 805 w 1740"/>
                <a:gd name="T33" fmla="*/ 1234 h 3173"/>
                <a:gd name="T34" fmla="*/ 804 w 1740"/>
                <a:gd name="T35" fmla="*/ 1297 h 3173"/>
                <a:gd name="T36" fmla="*/ 804 w 1740"/>
                <a:gd name="T37" fmla="*/ 1366 h 3173"/>
                <a:gd name="T38" fmla="*/ 804 w 1740"/>
                <a:gd name="T39" fmla="*/ 1441 h 3173"/>
                <a:gd name="T40" fmla="*/ 804 w 1740"/>
                <a:gd name="T41" fmla="*/ 1719 h 3173"/>
                <a:gd name="T42" fmla="*/ 1740 w 1740"/>
                <a:gd name="T43" fmla="*/ 1719 h 3173"/>
                <a:gd name="T44" fmla="*/ 1740 w 1740"/>
                <a:gd name="T45" fmla="*/ 3173 h 3173"/>
                <a:gd name="T46" fmla="*/ 0 w 1740"/>
                <a:gd name="T47" fmla="*/ 3173 h 3173"/>
                <a:gd name="T48" fmla="*/ 0 w 1740"/>
                <a:gd name="T49" fmla="*/ 1719 h 3173"/>
                <a:gd name="T50" fmla="*/ 1 w 1740"/>
                <a:gd name="T51" fmla="*/ 1611 h 3173"/>
                <a:gd name="T52" fmla="*/ 3 w 1740"/>
                <a:gd name="T53" fmla="*/ 1507 h 3173"/>
                <a:gd name="T54" fmla="*/ 8 w 1740"/>
                <a:gd name="T55" fmla="*/ 1404 h 3173"/>
                <a:gd name="T56" fmla="*/ 15 w 1740"/>
                <a:gd name="T57" fmla="*/ 1306 h 3173"/>
                <a:gd name="T58" fmla="*/ 24 w 1740"/>
                <a:gd name="T59" fmla="*/ 1211 h 3173"/>
                <a:gd name="T60" fmla="*/ 35 w 1740"/>
                <a:gd name="T61" fmla="*/ 1119 h 3173"/>
                <a:gd name="T62" fmla="*/ 48 w 1740"/>
                <a:gd name="T63" fmla="*/ 1030 h 3173"/>
                <a:gd name="T64" fmla="*/ 64 w 1740"/>
                <a:gd name="T65" fmla="*/ 945 h 3173"/>
                <a:gd name="T66" fmla="*/ 82 w 1740"/>
                <a:gd name="T67" fmla="*/ 864 h 3173"/>
                <a:gd name="T68" fmla="*/ 104 w 1740"/>
                <a:gd name="T69" fmla="*/ 786 h 3173"/>
                <a:gd name="T70" fmla="*/ 127 w 1740"/>
                <a:gd name="T71" fmla="*/ 711 h 3173"/>
                <a:gd name="T72" fmla="*/ 154 w 1740"/>
                <a:gd name="T73" fmla="*/ 640 h 3173"/>
                <a:gd name="T74" fmla="*/ 184 w 1740"/>
                <a:gd name="T75" fmla="*/ 572 h 3173"/>
                <a:gd name="T76" fmla="*/ 216 w 1740"/>
                <a:gd name="T77" fmla="*/ 509 h 3173"/>
                <a:gd name="T78" fmla="*/ 251 w 1740"/>
                <a:gd name="T79" fmla="*/ 448 h 3173"/>
                <a:gd name="T80" fmla="*/ 289 w 1740"/>
                <a:gd name="T81" fmla="*/ 391 h 3173"/>
                <a:gd name="T82" fmla="*/ 331 w 1740"/>
                <a:gd name="T83" fmla="*/ 339 h 3173"/>
                <a:gd name="T84" fmla="*/ 375 w 1740"/>
                <a:gd name="T85" fmla="*/ 289 h 3173"/>
                <a:gd name="T86" fmla="*/ 424 w 1740"/>
                <a:gd name="T87" fmla="*/ 244 h 3173"/>
                <a:gd name="T88" fmla="*/ 476 w 1740"/>
                <a:gd name="T89" fmla="*/ 202 h 3173"/>
                <a:gd name="T90" fmla="*/ 532 w 1740"/>
                <a:gd name="T91" fmla="*/ 164 h 3173"/>
                <a:gd name="T92" fmla="*/ 590 w 1740"/>
                <a:gd name="T93" fmla="*/ 130 h 3173"/>
                <a:gd name="T94" fmla="*/ 653 w 1740"/>
                <a:gd name="T95" fmla="*/ 100 h 3173"/>
                <a:gd name="T96" fmla="*/ 720 w 1740"/>
                <a:gd name="T97" fmla="*/ 74 h 3173"/>
                <a:gd name="T98" fmla="*/ 790 w 1740"/>
                <a:gd name="T99" fmla="*/ 51 h 3173"/>
                <a:gd name="T100" fmla="*/ 865 w 1740"/>
                <a:gd name="T101" fmla="*/ 33 h 3173"/>
                <a:gd name="T102" fmla="*/ 944 w 1740"/>
                <a:gd name="T103" fmla="*/ 18 h 3173"/>
                <a:gd name="T104" fmla="*/ 1027 w 1740"/>
                <a:gd name="T105" fmla="*/ 8 h 3173"/>
                <a:gd name="T106" fmla="*/ 1114 w 1740"/>
                <a:gd name="T107" fmla="*/ 2 h 3173"/>
                <a:gd name="T108" fmla="*/ 1206 w 1740"/>
                <a:gd name="T109" fmla="*/ 0 h 3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40" h="3173">
                  <a:moveTo>
                    <a:pt x="1206" y="0"/>
                  </a:moveTo>
                  <a:lnTo>
                    <a:pt x="1206" y="886"/>
                  </a:lnTo>
                  <a:lnTo>
                    <a:pt x="1141" y="886"/>
                  </a:lnTo>
                  <a:lnTo>
                    <a:pt x="1085" y="890"/>
                  </a:lnTo>
                  <a:lnTo>
                    <a:pt x="1036" y="894"/>
                  </a:lnTo>
                  <a:lnTo>
                    <a:pt x="992" y="901"/>
                  </a:lnTo>
                  <a:lnTo>
                    <a:pt x="954" y="911"/>
                  </a:lnTo>
                  <a:lnTo>
                    <a:pt x="922" y="924"/>
                  </a:lnTo>
                  <a:lnTo>
                    <a:pt x="894" y="941"/>
                  </a:lnTo>
                  <a:lnTo>
                    <a:pt x="873" y="961"/>
                  </a:lnTo>
                  <a:lnTo>
                    <a:pt x="853" y="985"/>
                  </a:lnTo>
                  <a:lnTo>
                    <a:pt x="838" y="1013"/>
                  </a:lnTo>
                  <a:lnTo>
                    <a:pt x="827" y="1047"/>
                  </a:lnTo>
                  <a:lnTo>
                    <a:pt x="819" y="1086"/>
                  </a:lnTo>
                  <a:lnTo>
                    <a:pt x="812" y="1130"/>
                  </a:lnTo>
                  <a:lnTo>
                    <a:pt x="807" y="1179"/>
                  </a:lnTo>
                  <a:lnTo>
                    <a:pt x="805" y="1234"/>
                  </a:lnTo>
                  <a:lnTo>
                    <a:pt x="804" y="1297"/>
                  </a:lnTo>
                  <a:lnTo>
                    <a:pt x="804" y="1366"/>
                  </a:lnTo>
                  <a:lnTo>
                    <a:pt x="804" y="1441"/>
                  </a:lnTo>
                  <a:lnTo>
                    <a:pt x="804" y="1719"/>
                  </a:lnTo>
                  <a:lnTo>
                    <a:pt x="1740" y="1719"/>
                  </a:lnTo>
                  <a:lnTo>
                    <a:pt x="1740" y="3173"/>
                  </a:lnTo>
                  <a:lnTo>
                    <a:pt x="0" y="3173"/>
                  </a:lnTo>
                  <a:lnTo>
                    <a:pt x="0" y="1719"/>
                  </a:lnTo>
                  <a:lnTo>
                    <a:pt x="1" y="1611"/>
                  </a:lnTo>
                  <a:lnTo>
                    <a:pt x="3" y="1507"/>
                  </a:lnTo>
                  <a:lnTo>
                    <a:pt x="8" y="1404"/>
                  </a:lnTo>
                  <a:lnTo>
                    <a:pt x="15" y="1306"/>
                  </a:lnTo>
                  <a:lnTo>
                    <a:pt x="24" y="1211"/>
                  </a:lnTo>
                  <a:lnTo>
                    <a:pt x="35" y="1119"/>
                  </a:lnTo>
                  <a:lnTo>
                    <a:pt x="48" y="1030"/>
                  </a:lnTo>
                  <a:lnTo>
                    <a:pt x="64" y="945"/>
                  </a:lnTo>
                  <a:lnTo>
                    <a:pt x="82" y="864"/>
                  </a:lnTo>
                  <a:lnTo>
                    <a:pt x="104" y="786"/>
                  </a:lnTo>
                  <a:lnTo>
                    <a:pt x="127" y="711"/>
                  </a:lnTo>
                  <a:lnTo>
                    <a:pt x="154" y="640"/>
                  </a:lnTo>
                  <a:lnTo>
                    <a:pt x="184" y="572"/>
                  </a:lnTo>
                  <a:lnTo>
                    <a:pt x="216" y="509"/>
                  </a:lnTo>
                  <a:lnTo>
                    <a:pt x="251" y="448"/>
                  </a:lnTo>
                  <a:lnTo>
                    <a:pt x="289" y="391"/>
                  </a:lnTo>
                  <a:lnTo>
                    <a:pt x="331" y="339"/>
                  </a:lnTo>
                  <a:lnTo>
                    <a:pt x="375" y="289"/>
                  </a:lnTo>
                  <a:lnTo>
                    <a:pt x="424" y="244"/>
                  </a:lnTo>
                  <a:lnTo>
                    <a:pt x="476" y="202"/>
                  </a:lnTo>
                  <a:lnTo>
                    <a:pt x="532" y="164"/>
                  </a:lnTo>
                  <a:lnTo>
                    <a:pt x="590" y="130"/>
                  </a:lnTo>
                  <a:lnTo>
                    <a:pt x="653" y="100"/>
                  </a:lnTo>
                  <a:lnTo>
                    <a:pt x="720" y="74"/>
                  </a:lnTo>
                  <a:lnTo>
                    <a:pt x="790" y="51"/>
                  </a:lnTo>
                  <a:lnTo>
                    <a:pt x="865" y="33"/>
                  </a:lnTo>
                  <a:lnTo>
                    <a:pt x="944" y="18"/>
                  </a:lnTo>
                  <a:lnTo>
                    <a:pt x="1027" y="8"/>
                  </a:lnTo>
                  <a:lnTo>
                    <a:pt x="1114" y="2"/>
                  </a:lnTo>
                  <a:lnTo>
                    <a:pt x="12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83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527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1" dirty="0">
                <a:solidFill>
                  <a:schemeClr val="bg1"/>
                </a:solidFill>
              </a:rPr>
              <a:t>Introduction to HANA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Introduction  to IMCE( In-Memory Computing Engine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Hardware and Software  Innovation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Row v/s Column Store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Evolution of  HANA with SAP solutions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Architecture  of  SAP HANA </a:t>
            </a:r>
            <a:r>
              <a:rPr lang="en-US" sz="2000" dirty="0" smtClean="0">
                <a:solidFill>
                  <a:schemeClr val="bg1"/>
                </a:solidFill>
              </a:rPr>
              <a:t>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Describe How System Design </a:t>
            </a:r>
            <a:r>
              <a:rPr lang="en-US" sz="2000" dirty="0" smtClean="0">
                <a:solidFill>
                  <a:schemeClr val="bg1"/>
                </a:solidFill>
              </a:rPr>
              <a:t>Works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7E5B41D-1DDF-48C9-A5AF-075F84492B68}"/>
              </a:ext>
            </a:extLst>
          </p:cNvPr>
          <p:cNvSpPr txBox="1"/>
          <p:nvPr/>
        </p:nvSpPr>
        <p:spPr>
          <a:xfrm>
            <a:off x="247878" y="982353"/>
            <a:ext cx="116962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(high-performance analytic appliance) is an application that uses in-memory database technology that allows the processing of massive amounts of real-time data in a short time. The in-memory computing engine allows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to process data stored in RAM as opposed to reading it from a disk.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INNOVATIONS IN HANA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Several SAP HANA developers have made significant innovations in IT and in business models. Because of its in-memory approach, SAP HANA enables both hardware and software innovations which are unparalleled, replacing traditional databases in many spheres of business world! On the hardware side, SAP HANA facilitates Multi-Core Architecture (8×8 core CPU per blade), huge parallel scaling with several blades, 64 bit address space – 2 TB in current servers, data throughput as high as 100 GB/s, cost effectiveness and so on. On the software side, SAP HANA enables columnar data storage, partitioning, compression, eliminating aggregate tables, to name a few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980" y="3883710"/>
            <a:ext cx="3998422" cy="2641634"/>
          </a:xfrm>
          <a:prstGeom prst="rect">
            <a:avLst/>
          </a:prstGeom>
        </p:spPr>
      </p:pic>
      <p:sp>
        <p:nvSpPr>
          <p:cNvPr id="31" name="Freeform: Shape 40">
            <a:extLst>
              <a:ext uri="{FF2B5EF4-FFF2-40B4-BE49-F238E27FC236}">
                <a16:creationId xmlns:a16="http://schemas.microsoft.com/office/drawing/2014/main" xmlns="" id="{68A6A011-5608-4209-8153-58CE8443BCA7}"/>
              </a:ext>
            </a:extLst>
          </p:cNvPr>
          <p:cNvSpPr/>
          <p:nvPr/>
        </p:nvSpPr>
        <p:spPr>
          <a:xfrm flipV="1">
            <a:off x="494801" y="5495241"/>
            <a:ext cx="5400838" cy="796098"/>
          </a:xfrm>
          <a:custGeom>
            <a:avLst/>
            <a:gdLst>
              <a:gd name="connsiteX0" fmla="*/ 7316982 w 7827301"/>
              <a:gd name="connsiteY0" fmla="*/ 0 h 1020639"/>
              <a:gd name="connsiteX1" fmla="*/ 510320 w 7827301"/>
              <a:gd name="connsiteY1" fmla="*/ 0 h 1020639"/>
              <a:gd name="connsiteX2" fmla="*/ 0 w 7827301"/>
              <a:gd name="connsiteY2" fmla="*/ 510320 h 1020639"/>
              <a:gd name="connsiteX3" fmla="*/ 510320 w 7827301"/>
              <a:gd name="connsiteY3" fmla="*/ 1020640 h 1020639"/>
              <a:gd name="connsiteX4" fmla="*/ 7316982 w 7827301"/>
              <a:gd name="connsiteY4" fmla="*/ 1020640 h 1020639"/>
              <a:gd name="connsiteX5" fmla="*/ 7827302 w 7827301"/>
              <a:gd name="connsiteY5" fmla="*/ 1020640 h 1020639"/>
              <a:gd name="connsiteX6" fmla="*/ 7827302 w 7827301"/>
              <a:gd name="connsiteY6" fmla="*/ 510320 h 1020639"/>
              <a:gd name="connsiteX7" fmla="*/ 7316982 w 7827301"/>
              <a:gd name="connsiteY7" fmla="*/ 0 h 102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7301" h="1020639">
                <a:moveTo>
                  <a:pt x="7316982" y="0"/>
                </a:moveTo>
                <a:lnTo>
                  <a:pt x="510320" y="0"/>
                </a:lnTo>
                <a:cubicBezTo>
                  <a:pt x="228566" y="0"/>
                  <a:pt x="0" y="228566"/>
                  <a:pt x="0" y="510320"/>
                </a:cubicBezTo>
                <a:cubicBezTo>
                  <a:pt x="0" y="792074"/>
                  <a:pt x="228566" y="1020640"/>
                  <a:pt x="510320" y="1020640"/>
                </a:cubicBezTo>
                <a:lnTo>
                  <a:pt x="7316982" y="1020640"/>
                </a:lnTo>
                <a:lnTo>
                  <a:pt x="7827302" y="1020640"/>
                </a:lnTo>
                <a:lnTo>
                  <a:pt x="7827302" y="510320"/>
                </a:lnTo>
                <a:cubicBezTo>
                  <a:pt x="7827302" y="228566"/>
                  <a:pt x="7598736" y="0"/>
                  <a:pt x="7316982" y="0"/>
                </a:cubicBezTo>
                <a:close/>
              </a:path>
            </a:pathLst>
          </a:custGeom>
          <a:solidFill>
            <a:schemeClr val="accent5"/>
          </a:solidFill>
          <a:ln w="14367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2" name="Freeform: Shape 14">
            <a:extLst>
              <a:ext uri="{FF2B5EF4-FFF2-40B4-BE49-F238E27FC236}">
                <a16:creationId xmlns:a16="http://schemas.microsoft.com/office/drawing/2014/main" xmlns="" id="{7146D1D7-9DC1-46E4-A6DF-29D95976F80B}"/>
              </a:ext>
            </a:extLst>
          </p:cNvPr>
          <p:cNvSpPr/>
          <p:nvPr/>
        </p:nvSpPr>
        <p:spPr>
          <a:xfrm>
            <a:off x="494803" y="4143253"/>
            <a:ext cx="5448819" cy="821342"/>
          </a:xfrm>
          <a:custGeom>
            <a:avLst/>
            <a:gdLst>
              <a:gd name="connsiteX0" fmla="*/ 7316982 w 7827301"/>
              <a:gd name="connsiteY0" fmla="*/ 0 h 1020639"/>
              <a:gd name="connsiteX1" fmla="*/ 510320 w 7827301"/>
              <a:gd name="connsiteY1" fmla="*/ 0 h 1020639"/>
              <a:gd name="connsiteX2" fmla="*/ 0 w 7827301"/>
              <a:gd name="connsiteY2" fmla="*/ 510320 h 1020639"/>
              <a:gd name="connsiteX3" fmla="*/ 510320 w 7827301"/>
              <a:gd name="connsiteY3" fmla="*/ 1020640 h 1020639"/>
              <a:gd name="connsiteX4" fmla="*/ 7316982 w 7827301"/>
              <a:gd name="connsiteY4" fmla="*/ 1020640 h 1020639"/>
              <a:gd name="connsiteX5" fmla="*/ 7827302 w 7827301"/>
              <a:gd name="connsiteY5" fmla="*/ 1020640 h 1020639"/>
              <a:gd name="connsiteX6" fmla="*/ 7827302 w 7827301"/>
              <a:gd name="connsiteY6" fmla="*/ 510320 h 1020639"/>
              <a:gd name="connsiteX7" fmla="*/ 7316982 w 7827301"/>
              <a:gd name="connsiteY7" fmla="*/ 0 h 102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7301" h="1020639">
                <a:moveTo>
                  <a:pt x="7316982" y="0"/>
                </a:moveTo>
                <a:lnTo>
                  <a:pt x="510320" y="0"/>
                </a:lnTo>
                <a:cubicBezTo>
                  <a:pt x="228566" y="0"/>
                  <a:pt x="0" y="228566"/>
                  <a:pt x="0" y="510320"/>
                </a:cubicBezTo>
                <a:cubicBezTo>
                  <a:pt x="0" y="792074"/>
                  <a:pt x="228566" y="1020640"/>
                  <a:pt x="510320" y="1020640"/>
                </a:cubicBezTo>
                <a:lnTo>
                  <a:pt x="7316982" y="1020640"/>
                </a:lnTo>
                <a:lnTo>
                  <a:pt x="7827302" y="1020640"/>
                </a:lnTo>
                <a:lnTo>
                  <a:pt x="7827302" y="510320"/>
                </a:lnTo>
                <a:cubicBezTo>
                  <a:pt x="7827302" y="228566"/>
                  <a:pt x="7598736" y="0"/>
                  <a:pt x="7316982" y="0"/>
                </a:cubicBezTo>
                <a:close/>
              </a:path>
            </a:pathLst>
          </a:custGeom>
          <a:solidFill>
            <a:schemeClr val="accent2"/>
          </a:solidFill>
          <a:ln w="14367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3" name="Freeform: Shape 16">
            <a:extLst>
              <a:ext uri="{FF2B5EF4-FFF2-40B4-BE49-F238E27FC236}">
                <a16:creationId xmlns:a16="http://schemas.microsoft.com/office/drawing/2014/main" xmlns="" id="{EC434CE7-FE93-4A27-8A5D-5B2B644BFB7F}"/>
              </a:ext>
            </a:extLst>
          </p:cNvPr>
          <p:cNvSpPr/>
          <p:nvPr/>
        </p:nvSpPr>
        <p:spPr>
          <a:xfrm>
            <a:off x="5705265" y="4198075"/>
            <a:ext cx="921450" cy="2066760"/>
          </a:xfrm>
          <a:custGeom>
            <a:avLst/>
            <a:gdLst>
              <a:gd name="connsiteX0" fmla="*/ 38813 w 921450"/>
              <a:gd name="connsiteY0" fmla="*/ 0 h 2232470"/>
              <a:gd name="connsiteX1" fmla="*/ 815075 w 921450"/>
              <a:gd name="connsiteY1" fmla="*/ 819387 h 2232470"/>
              <a:gd name="connsiteX2" fmla="*/ 921451 w 921450"/>
              <a:gd name="connsiteY2" fmla="*/ 1102579 h 2232470"/>
              <a:gd name="connsiteX3" fmla="*/ 842387 w 921450"/>
              <a:gd name="connsiteY3" fmla="*/ 1390083 h 2232470"/>
              <a:gd name="connsiteX4" fmla="*/ 0 w 921450"/>
              <a:gd name="connsiteY4" fmla="*/ 2232470 h 2232470"/>
              <a:gd name="connsiteX5" fmla="*/ 143752 w 921450"/>
              <a:gd name="connsiteY5" fmla="*/ 1919091 h 2232470"/>
              <a:gd name="connsiteX6" fmla="*/ 143752 w 921450"/>
              <a:gd name="connsiteY6" fmla="*/ 342130 h 2232470"/>
              <a:gd name="connsiteX7" fmla="*/ 38813 w 921450"/>
              <a:gd name="connsiteY7" fmla="*/ 0 h 223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1450" h="2232470">
                <a:moveTo>
                  <a:pt x="38813" y="0"/>
                </a:moveTo>
                <a:lnTo>
                  <a:pt x="815075" y="819387"/>
                </a:lnTo>
                <a:cubicBezTo>
                  <a:pt x="815075" y="819387"/>
                  <a:pt x="921451" y="921451"/>
                  <a:pt x="921451" y="1102579"/>
                </a:cubicBezTo>
                <a:cubicBezTo>
                  <a:pt x="921451" y="1289456"/>
                  <a:pt x="842387" y="1390083"/>
                  <a:pt x="842387" y="1390083"/>
                </a:cubicBezTo>
                <a:lnTo>
                  <a:pt x="0" y="2232470"/>
                </a:lnTo>
                <a:cubicBezTo>
                  <a:pt x="0" y="2232470"/>
                  <a:pt x="139440" y="2091593"/>
                  <a:pt x="143752" y="1919091"/>
                </a:cubicBezTo>
                <a:lnTo>
                  <a:pt x="143752" y="342130"/>
                </a:lnTo>
                <a:cubicBezTo>
                  <a:pt x="143752" y="342130"/>
                  <a:pt x="163878" y="158127"/>
                  <a:pt x="3881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</a:schemeClr>
              </a:gs>
              <a:gs pos="19000">
                <a:schemeClr val="bg1">
                  <a:lumMod val="85000"/>
                </a:schemeClr>
              </a:gs>
              <a:gs pos="8000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  <a:gs pos="50000">
                <a:schemeClr val="bg1">
                  <a:lumMod val="95000"/>
                </a:schemeClr>
              </a:gs>
            </a:gsLst>
            <a:lin ang="5400000" scaled="1"/>
            <a:tileRect/>
          </a:gradFill>
          <a:ln w="1436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aa-ET"/>
          </a:p>
        </p:txBody>
      </p:sp>
      <p:sp>
        <p:nvSpPr>
          <p:cNvPr id="34" name="Graphic 20">
            <a:extLst>
              <a:ext uri="{FF2B5EF4-FFF2-40B4-BE49-F238E27FC236}">
                <a16:creationId xmlns:a16="http://schemas.microsoft.com/office/drawing/2014/main" xmlns="" id="{EC2C68F3-1F7E-4DE4-8516-EA29053D2DFD}"/>
              </a:ext>
            </a:extLst>
          </p:cNvPr>
          <p:cNvSpPr/>
          <p:nvPr/>
        </p:nvSpPr>
        <p:spPr>
          <a:xfrm>
            <a:off x="4948002" y="4188220"/>
            <a:ext cx="1020640" cy="2103120"/>
          </a:xfrm>
          <a:custGeom>
            <a:avLst/>
            <a:gdLst>
              <a:gd name="connsiteX0" fmla="*/ 338138 w 676275"/>
              <a:gd name="connsiteY0" fmla="*/ 0 h 1712595"/>
              <a:gd name="connsiteX1" fmla="*/ 0 w 676275"/>
              <a:gd name="connsiteY1" fmla="*/ 0 h 1712595"/>
              <a:gd name="connsiteX2" fmla="*/ 0 w 676275"/>
              <a:gd name="connsiteY2" fmla="*/ 676275 h 1712595"/>
              <a:gd name="connsiteX3" fmla="*/ 0 w 676275"/>
              <a:gd name="connsiteY3" fmla="*/ 1036320 h 1712595"/>
              <a:gd name="connsiteX4" fmla="*/ 0 w 676275"/>
              <a:gd name="connsiteY4" fmla="*/ 1712595 h 1712595"/>
              <a:gd name="connsiteX5" fmla="*/ 338138 w 676275"/>
              <a:gd name="connsiteY5" fmla="*/ 1712595 h 1712595"/>
              <a:gd name="connsiteX6" fmla="*/ 676275 w 676275"/>
              <a:gd name="connsiteY6" fmla="*/ 1374458 h 1712595"/>
              <a:gd name="connsiteX7" fmla="*/ 676275 w 676275"/>
              <a:gd name="connsiteY7" fmla="*/ 1264920 h 1712595"/>
              <a:gd name="connsiteX8" fmla="*/ 676275 w 676275"/>
              <a:gd name="connsiteY8" fmla="*/ 1036320 h 1712595"/>
              <a:gd name="connsiteX9" fmla="*/ 676275 w 676275"/>
              <a:gd name="connsiteY9" fmla="*/ 676275 h 1712595"/>
              <a:gd name="connsiteX10" fmla="*/ 676275 w 676275"/>
              <a:gd name="connsiteY10" fmla="*/ 447675 h 1712595"/>
              <a:gd name="connsiteX11" fmla="*/ 676275 w 676275"/>
              <a:gd name="connsiteY11" fmla="*/ 338138 h 1712595"/>
              <a:gd name="connsiteX12" fmla="*/ 338138 w 676275"/>
              <a:gd name="connsiteY12" fmla="*/ 0 h 17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6275" h="1712595">
                <a:moveTo>
                  <a:pt x="338138" y="0"/>
                </a:moveTo>
                <a:lnTo>
                  <a:pt x="0" y="0"/>
                </a:lnTo>
                <a:lnTo>
                  <a:pt x="0" y="676275"/>
                </a:lnTo>
                <a:lnTo>
                  <a:pt x="0" y="1036320"/>
                </a:lnTo>
                <a:lnTo>
                  <a:pt x="0" y="1712595"/>
                </a:lnTo>
                <a:lnTo>
                  <a:pt x="338138" y="1712595"/>
                </a:lnTo>
                <a:cubicBezTo>
                  <a:pt x="524828" y="1712595"/>
                  <a:pt x="676275" y="1561148"/>
                  <a:pt x="676275" y="1374458"/>
                </a:cubicBezTo>
                <a:lnTo>
                  <a:pt x="676275" y="1264920"/>
                </a:lnTo>
                <a:lnTo>
                  <a:pt x="676275" y="1036320"/>
                </a:lnTo>
                <a:lnTo>
                  <a:pt x="676275" y="676275"/>
                </a:lnTo>
                <a:lnTo>
                  <a:pt x="676275" y="447675"/>
                </a:lnTo>
                <a:lnTo>
                  <a:pt x="676275" y="338138"/>
                </a:lnTo>
                <a:cubicBezTo>
                  <a:pt x="676275" y="151448"/>
                  <a:pt x="524828" y="0"/>
                  <a:pt x="3381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tx1">
                  <a:alpha val="35000"/>
                </a:schemeClr>
              </a:gs>
              <a:gs pos="53000">
                <a:schemeClr val="bg1">
                  <a:lumMod val="75000"/>
                  <a:alpha val="0"/>
                </a:schemeClr>
              </a:gs>
            </a:gsLst>
            <a:lin ang="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5" name="Freeform: Shape 30">
            <a:extLst>
              <a:ext uri="{FF2B5EF4-FFF2-40B4-BE49-F238E27FC236}">
                <a16:creationId xmlns:a16="http://schemas.microsoft.com/office/drawing/2014/main" xmlns="" id="{56ADA979-C8D9-4943-B045-BAC9532C76E9}"/>
              </a:ext>
            </a:extLst>
          </p:cNvPr>
          <p:cNvSpPr/>
          <p:nvPr/>
        </p:nvSpPr>
        <p:spPr>
          <a:xfrm flipH="1">
            <a:off x="1727962" y="5616308"/>
            <a:ext cx="215900" cy="621004"/>
          </a:xfrm>
          <a:custGeom>
            <a:avLst/>
            <a:gdLst>
              <a:gd name="connsiteX0" fmla="*/ 0 w 0"/>
              <a:gd name="connsiteY0" fmla="*/ 0 h 838200"/>
              <a:gd name="connsiteX1" fmla="*/ 0 w 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190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14875D0-394E-4AF2-A3E5-0E3479FCA849}"/>
              </a:ext>
            </a:extLst>
          </p:cNvPr>
          <p:cNvSpPr txBox="1"/>
          <p:nvPr/>
        </p:nvSpPr>
        <p:spPr>
          <a:xfrm>
            <a:off x="1127220" y="5691188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37" name="Freeform: Shape 38">
            <a:extLst>
              <a:ext uri="{FF2B5EF4-FFF2-40B4-BE49-F238E27FC236}">
                <a16:creationId xmlns:a16="http://schemas.microsoft.com/office/drawing/2014/main" xmlns="" id="{96FB8FF6-6704-4635-922A-843D32F201B2}"/>
              </a:ext>
            </a:extLst>
          </p:cNvPr>
          <p:cNvSpPr/>
          <p:nvPr/>
        </p:nvSpPr>
        <p:spPr>
          <a:xfrm flipH="1">
            <a:off x="1727962" y="4293096"/>
            <a:ext cx="215900" cy="621004"/>
          </a:xfrm>
          <a:custGeom>
            <a:avLst/>
            <a:gdLst>
              <a:gd name="connsiteX0" fmla="*/ 0 w 0"/>
              <a:gd name="connsiteY0" fmla="*/ 0 h 838200"/>
              <a:gd name="connsiteX1" fmla="*/ 0 w 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190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7179A51-5460-4ADA-9A06-1ABE87F06D1D}"/>
              </a:ext>
            </a:extLst>
          </p:cNvPr>
          <p:cNvSpPr txBox="1"/>
          <p:nvPr/>
        </p:nvSpPr>
        <p:spPr>
          <a:xfrm>
            <a:off x="1127220" y="4331835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Hardware &amp; Software Innovation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BE80AF3-F62D-46E0-9648-E425F34F7249}"/>
              </a:ext>
            </a:extLst>
          </p:cNvPr>
          <p:cNvSpPr txBox="1"/>
          <p:nvPr/>
        </p:nvSpPr>
        <p:spPr>
          <a:xfrm>
            <a:off x="348343" y="862874"/>
            <a:ext cx="1151273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Hardware </a:t>
            </a:r>
            <a:r>
              <a:rPr lang="en-US" sz="1800" b="1" dirty="0" smtClean="0">
                <a:solidFill>
                  <a:schemeClr val="bg1"/>
                </a:solidFill>
              </a:rPr>
              <a:t>innovations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Drastic reduction in memory price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Ability to fabricate large memory in small chips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Multi-core CPU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Interruptible power supply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64-bit OS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Specialized hardware which even process data in upper cache of CPU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HANA installation only works on specialized hardware certified by SAP – HP, Lenovo, Dell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Software </a:t>
            </a:r>
            <a:r>
              <a:rPr lang="en-US" sz="1800" b="1" dirty="0" smtClean="0">
                <a:solidFill>
                  <a:schemeClr val="bg1"/>
                </a:solidFill>
              </a:rPr>
              <a:t>Innovations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Able to compress data and store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Row store v/s Column Store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Able to use the OS level virtualization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Process data parallel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Insert-only approach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No Aggregation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01360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Row Store v/s Column Store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7E5B41D-1DDF-48C9-A5AF-075F84492B68}"/>
              </a:ext>
            </a:extLst>
          </p:cNvPr>
          <p:cNvSpPr txBox="1"/>
          <p:nvPr/>
        </p:nvSpPr>
        <p:spPr>
          <a:xfrm>
            <a:off x="247878" y="982353"/>
            <a:ext cx="11696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At a basic level, </a:t>
            </a:r>
            <a:r>
              <a:rPr lang="en-US" sz="1800" b="1" dirty="0">
                <a:solidFill>
                  <a:schemeClr val="bg1"/>
                </a:solidFill>
              </a:rPr>
              <a:t>row stores</a:t>
            </a:r>
            <a:r>
              <a:rPr lang="en-US" sz="1800" dirty="0">
                <a:solidFill>
                  <a:schemeClr val="bg1"/>
                </a:solidFill>
              </a:rPr>
              <a:t> are great for transaction processing. </a:t>
            </a:r>
            <a:r>
              <a:rPr lang="en-US" sz="1800" b="1" dirty="0">
                <a:solidFill>
                  <a:schemeClr val="bg1"/>
                </a:solidFill>
              </a:rPr>
              <a:t>Column stores</a:t>
            </a:r>
            <a:r>
              <a:rPr lang="en-US" sz="1800" dirty="0">
                <a:solidFill>
                  <a:schemeClr val="bg1"/>
                </a:solidFill>
              </a:rPr>
              <a:t> are great for highly analytical query models. </a:t>
            </a:r>
            <a:r>
              <a:rPr lang="en-US" sz="1800" b="1" dirty="0">
                <a:solidFill>
                  <a:schemeClr val="bg1"/>
                </a:solidFill>
              </a:rPr>
              <a:t>Row stores</a:t>
            </a:r>
            <a:r>
              <a:rPr lang="en-US" sz="1800" dirty="0">
                <a:solidFill>
                  <a:schemeClr val="bg1"/>
                </a:solidFill>
              </a:rPr>
              <a:t> have the ability to write data very quickly, whereas a </a:t>
            </a:r>
            <a:r>
              <a:rPr lang="en-US" sz="1800" b="1" dirty="0">
                <a:solidFill>
                  <a:schemeClr val="bg1"/>
                </a:solidFill>
              </a:rPr>
              <a:t>column store</a:t>
            </a:r>
            <a:r>
              <a:rPr lang="en-US" sz="1800" dirty="0">
                <a:solidFill>
                  <a:schemeClr val="bg1"/>
                </a:solidFill>
              </a:rPr>
              <a:t> is awesome at aggregating large volumes of data for a subset of </a:t>
            </a:r>
            <a:r>
              <a:rPr lang="en-US" sz="1800" b="1" dirty="0">
                <a:solidFill>
                  <a:schemeClr val="bg1"/>
                </a:solidFill>
              </a:rPr>
              <a:t>columns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197" y="1639449"/>
            <a:ext cx="4867800" cy="4885896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3465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696" y="189484"/>
            <a:ext cx="11289067" cy="7108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599" dirty="0">
                <a:latin typeface="Cooper Black" panose="0208090404030B020404" pitchFamily="18" charset="0"/>
              </a:rPr>
              <a:t>Timestamp – Insert Only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0419" y="6547770"/>
            <a:ext cx="2224715" cy="2035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xmlns="" id="{88B0CC91-5761-4E19-AE7A-38AF319E348C}"/>
              </a:ext>
            </a:extLst>
          </p:cNvPr>
          <p:cNvSpPr>
            <a:spLocks/>
          </p:cNvSpPr>
          <p:nvPr/>
        </p:nvSpPr>
        <p:spPr bwMode="auto">
          <a:xfrm>
            <a:off x="0" y="893"/>
            <a:ext cx="6702267" cy="6876847"/>
          </a:xfrm>
          <a:custGeom>
            <a:avLst/>
            <a:gdLst>
              <a:gd name="T0" fmla="*/ 3411 w 4223"/>
              <a:gd name="T1" fmla="*/ 3412 h 4333"/>
              <a:gd name="T2" fmla="*/ 4223 w 4223"/>
              <a:gd name="T3" fmla="*/ 913 h 4333"/>
              <a:gd name="T4" fmla="*/ 3823 w 4223"/>
              <a:gd name="T5" fmla="*/ 986 h 4333"/>
              <a:gd name="T6" fmla="*/ 4118 w 4223"/>
              <a:gd name="T7" fmla="*/ 0 h 4333"/>
              <a:gd name="T8" fmla="*/ 0 w 4223"/>
              <a:gd name="T9" fmla="*/ 0 h 4333"/>
              <a:gd name="T10" fmla="*/ 0 w 4223"/>
              <a:gd name="T11" fmla="*/ 4333 h 4333"/>
              <a:gd name="T12" fmla="*/ 3744 w 4223"/>
              <a:gd name="T13" fmla="*/ 4333 h 4333"/>
              <a:gd name="T14" fmla="*/ 4115 w 4223"/>
              <a:gd name="T15" fmla="*/ 3260 h 4333"/>
              <a:gd name="T16" fmla="*/ 3411 w 4223"/>
              <a:gd name="T17" fmla="*/ 3412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23" h="4333">
                <a:moveTo>
                  <a:pt x="3411" y="3412"/>
                </a:moveTo>
                <a:lnTo>
                  <a:pt x="4223" y="913"/>
                </a:lnTo>
                <a:lnTo>
                  <a:pt x="3823" y="986"/>
                </a:lnTo>
                <a:lnTo>
                  <a:pt x="4118" y="0"/>
                </a:lnTo>
                <a:lnTo>
                  <a:pt x="0" y="0"/>
                </a:lnTo>
                <a:lnTo>
                  <a:pt x="0" y="4333"/>
                </a:lnTo>
                <a:lnTo>
                  <a:pt x="3744" y="4333"/>
                </a:lnTo>
                <a:lnTo>
                  <a:pt x="4115" y="3260"/>
                </a:lnTo>
                <a:lnTo>
                  <a:pt x="3411" y="34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xmlns="" id="{586DF2DD-D797-48DC-8C27-89DBB944BBAA}"/>
              </a:ext>
            </a:extLst>
          </p:cNvPr>
          <p:cNvSpPr>
            <a:spLocks/>
          </p:cNvSpPr>
          <p:nvPr/>
        </p:nvSpPr>
        <p:spPr bwMode="auto">
          <a:xfrm>
            <a:off x="5413553" y="893"/>
            <a:ext cx="6772099" cy="6876847"/>
          </a:xfrm>
          <a:custGeom>
            <a:avLst/>
            <a:gdLst>
              <a:gd name="T0" fmla="*/ 4267 w 4267"/>
              <a:gd name="T1" fmla="*/ 0 h 4333"/>
              <a:gd name="T2" fmla="*/ 707 w 4267"/>
              <a:gd name="T3" fmla="*/ 0 h 4333"/>
              <a:gd name="T4" fmla="*/ 412 w 4267"/>
              <a:gd name="T5" fmla="*/ 986 h 4333"/>
              <a:gd name="T6" fmla="*/ 812 w 4267"/>
              <a:gd name="T7" fmla="*/ 913 h 4333"/>
              <a:gd name="T8" fmla="*/ 0 w 4267"/>
              <a:gd name="T9" fmla="*/ 3412 h 4333"/>
              <a:gd name="T10" fmla="*/ 704 w 4267"/>
              <a:gd name="T11" fmla="*/ 3260 h 4333"/>
              <a:gd name="T12" fmla="*/ 333 w 4267"/>
              <a:gd name="T13" fmla="*/ 4333 h 4333"/>
              <a:gd name="T14" fmla="*/ 4267 w 4267"/>
              <a:gd name="T15" fmla="*/ 4333 h 4333"/>
              <a:gd name="T16" fmla="*/ 4267 w 4267"/>
              <a:gd name="T17" fmla="*/ 0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67" h="4333">
                <a:moveTo>
                  <a:pt x="4267" y="0"/>
                </a:moveTo>
                <a:lnTo>
                  <a:pt x="707" y="0"/>
                </a:lnTo>
                <a:lnTo>
                  <a:pt x="412" y="986"/>
                </a:lnTo>
                <a:lnTo>
                  <a:pt x="812" y="913"/>
                </a:lnTo>
                <a:lnTo>
                  <a:pt x="0" y="3412"/>
                </a:lnTo>
                <a:lnTo>
                  <a:pt x="704" y="3260"/>
                </a:lnTo>
                <a:lnTo>
                  <a:pt x="333" y="4333"/>
                </a:lnTo>
                <a:lnTo>
                  <a:pt x="4267" y="4333"/>
                </a:lnTo>
                <a:lnTo>
                  <a:pt x="4267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xmlns="" id="{ADF47D71-F102-4E69-A06D-9D78DCA391E4}"/>
              </a:ext>
            </a:extLst>
          </p:cNvPr>
          <p:cNvSpPr>
            <a:spLocks/>
          </p:cNvSpPr>
          <p:nvPr/>
        </p:nvSpPr>
        <p:spPr bwMode="auto">
          <a:xfrm>
            <a:off x="1893394" y="459562"/>
            <a:ext cx="8648035" cy="5938878"/>
          </a:xfrm>
          <a:custGeom>
            <a:avLst/>
            <a:gdLst>
              <a:gd name="T0" fmla="*/ 2684 w 5449"/>
              <a:gd name="T1" fmla="*/ 0 h 3466"/>
              <a:gd name="T2" fmla="*/ 2835 w 5449"/>
              <a:gd name="T3" fmla="*/ 997 h 3466"/>
              <a:gd name="T4" fmla="*/ 3382 w 5449"/>
              <a:gd name="T5" fmla="*/ 336 h 3466"/>
              <a:gd name="T6" fmla="*/ 3179 w 5449"/>
              <a:gd name="T7" fmla="*/ 1127 h 3466"/>
              <a:gd name="T8" fmla="*/ 4237 w 5449"/>
              <a:gd name="T9" fmla="*/ 355 h 3466"/>
              <a:gd name="T10" fmla="*/ 3430 w 5449"/>
              <a:gd name="T11" fmla="*/ 1368 h 3466"/>
              <a:gd name="T12" fmla="*/ 5449 w 5449"/>
              <a:gd name="T13" fmla="*/ 1005 h 3466"/>
              <a:gd name="T14" fmla="*/ 3547 w 5449"/>
              <a:gd name="T15" fmla="*/ 1674 h 3466"/>
              <a:gd name="T16" fmla="*/ 4445 w 5449"/>
              <a:gd name="T17" fmla="*/ 1920 h 3466"/>
              <a:gd name="T18" fmla="*/ 3506 w 5449"/>
              <a:gd name="T19" fmla="*/ 1996 h 3466"/>
              <a:gd name="T20" fmla="*/ 4791 w 5449"/>
              <a:gd name="T21" fmla="*/ 2833 h 3466"/>
              <a:gd name="T22" fmla="*/ 3320 w 5449"/>
              <a:gd name="T23" fmla="*/ 2277 h 3466"/>
              <a:gd name="T24" fmla="*/ 3709 w 5449"/>
              <a:gd name="T25" fmla="*/ 3014 h 3466"/>
              <a:gd name="T26" fmla="*/ 3017 w 5449"/>
              <a:gd name="T27" fmla="*/ 2467 h 3466"/>
              <a:gd name="T28" fmla="*/ 3046 w 5449"/>
              <a:gd name="T29" fmla="*/ 3466 h 3466"/>
              <a:gd name="T30" fmla="*/ 2649 w 5449"/>
              <a:gd name="T31" fmla="*/ 2535 h 3466"/>
              <a:gd name="T32" fmla="*/ 2273 w 5449"/>
              <a:gd name="T33" fmla="*/ 3277 h 3466"/>
              <a:gd name="T34" fmla="*/ 2281 w 5449"/>
              <a:gd name="T35" fmla="*/ 2467 h 3466"/>
              <a:gd name="T36" fmla="*/ 1323 w 5449"/>
              <a:gd name="T37" fmla="*/ 3315 h 3466"/>
              <a:gd name="T38" fmla="*/ 1978 w 5449"/>
              <a:gd name="T39" fmla="*/ 2277 h 3466"/>
              <a:gd name="T40" fmla="*/ 1082 w 5449"/>
              <a:gd name="T41" fmla="*/ 2535 h 3466"/>
              <a:gd name="T42" fmla="*/ 1788 w 5449"/>
              <a:gd name="T43" fmla="*/ 1996 h 3466"/>
              <a:gd name="T44" fmla="*/ 0 w 5449"/>
              <a:gd name="T45" fmla="*/ 2118 h 3466"/>
              <a:gd name="T46" fmla="*/ 1750 w 5449"/>
              <a:gd name="T47" fmla="*/ 1674 h 3466"/>
              <a:gd name="T48" fmla="*/ 787 w 5449"/>
              <a:gd name="T49" fmla="*/ 1208 h 3466"/>
              <a:gd name="T50" fmla="*/ 1867 w 5449"/>
              <a:gd name="T51" fmla="*/ 1368 h 3466"/>
              <a:gd name="T52" fmla="*/ 1304 w 5449"/>
              <a:gd name="T53" fmla="*/ 715 h 3466"/>
              <a:gd name="T54" fmla="*/ 2116 w 5449"/>
              <a:gd name="T55" fmla="*/ 1127 h 3466"/>
              <a:gd name="T56" fmla="*/ 1726 w 5449"/>
              <a:gd name="T57" fmla="*/ 0 h 3466"/>
              <a:gd name="T58" fmla="*/ 2459 w 5449"/>
              <a:gd name="T59" fmla="*/ 997 h 3466"/>
              <a:gd name="T60" fmla="*/ 2684 w 5449"/>
              <a:gd name="T61" fmla="*/ 0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449" h="3466">
                <a:moveTo>
                  <a:pt x="2684" y="0"/>
                </a:moveTo>
                <a:lnTo>
                  <a:pt x="2835" y="997"/>
                </a:lnTo>
                <a:lnTo>
                  <a:pt x="3382" y="336"/>
                </a:lnTo>
                <a:lnTo>
                  <a:pt x="3179" y="1127"/>
                </a:lnTo>
                <a:lnTo>
                  <a:pt x="4237" y="355"/>
                </a:lnTo>
                <a:lnTo>
                  <a:pt x="3430" y="1368"/>
                </a:lnTo>
                <a:lnTo>
                  <a:pt x="5449" y="1005"/>
                </a:lnTo>
                <a:lnTo>
                  <a:pt x="3547" y="1674"/>
                </a:lnTo>
                <a:lnTo>
                  <a:pt x="4445" y="1920"/>
                </a:lnTo>
                <a:lnTo>
                  <a:pt x="3506" y="1996"/>
                </a:lnTo>
                <a:lnTo>
                  <a:pt x="4791" y="2833"/>
                </a:lnTo>
                <a:lnTo>
                  <a:pt x="3320" y="2277"/>
                </a:lnTo>
                <a:lnTo>
                  <a:pt x="3709" y="3014"/>
                </a:lnTo>
                <a:lnTo>
                  <a:pt x="3017" y="2467"/>
                </a:lnTo>
                <a:lnTo>
                  <a:pt x="3046" y="3466"/>
                </a:lnTo>
                <a:lnTo>
                  <a:pt x="2649" y="2535"/>
                </a:lnTo>
                <a:lnTo>
                  <a:pt x="2273" y="3277"/>
                </a:lnTo>
                <a:lnTo>
                  <a:pt x="2281" y="2467"/>
                </a:lnTo>
                <a:lnTo>
                  <a:pt x="1323" y="3315"/>
                </a:lnTo>
                <a:lnTo>
                  <a:pt x="1978" y="2277"/>
                </a:lnTo>
                <a:lnTo>
                  <a:pt x="1082" y="2535"/>
                </a:lnTo>
                <a:lnTo>
                  <a:pt x="1788" y="1996"/>
                </a:lnTo>
                <a:lnTo>
                  <a:pt x="0" y="2118"/>
                </a:lnTo>
                <a:lnTo>
                  <a:pt x="1750" y="1674"/>
                </a:lnTo>
                <a:lnTo>
                  <a:pt x="787" y="1208"/>
                </a:lnTo>
                <a:lnTo>
                  <a:pt x="1867" y="1368"/>
                </a:lnTo>
                <a:lnTo>
                  <a:pt x="1304" y="715"/>
                </a:lnTo>
                <a:lnTo>
                  <a:pt x="2116" y="1127"/>
                </a:lnTo>
                <a:lnTo>
                  <a:pt x="1726" y="0"/>
                </a:lnTo>
                <a:lnTo>
                  <a:pt x="2459" y="997"/>
                </a:lnTo>
                <a:lnTo>
                  <a:pt x="2684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xmlns="" id="{B2793AEB-EBE2-414B-B7B4-5FAC5EBEB69D}"/>
              </a:ext>
            </a:extLst>
          </p:cNvPr>
          <p:cNvSpPr>
            <a:spLocks/>
          </p:cNvSpPr>
          <p:nvPr/>
        </p:nvSpPr>
        <p:spPr bwMode="auto">
          <a:xfrm>
            <a:off x="5083439" y="893"/>
            <a:ext cx="1829911" cy="6876847"/>
          </a:xfrm>
          <a:custGeom>
            <a:avLst/>
            <a:gdLst>
              <a:gd name="T0" fmla="*/ 309 w 1153"/>
              <a:gd name="T1" fmla="*/ 3309 h 4333"/>
              <a:gd name="T2" fmla="*/ 1153 w 1153"/>
              <a:gd name="T3" fmla="*/ 745 h 4333"/>
              <a:gd name="T4" fmla="*/ 720 w 1153"/>
              <a:gd name="T5" fmla="*/ 840 h 4333"/>
              <a:gd name="T6" fmla="*/ 936 w 1153"/>
              <a:gd name="T7" fmla="*/ 0 h 4333"/>
              <a:gd name="T8" fmla="*/ 893 w 1153"/>
              <a:gd name="T9" fmla="*/ 0 h 4333"/>
              <a:gd name="T10" fmla="*/ 460 w 1153"/>
              <a:gd name="T11" fmla="*/ 1137 h 4333"/>
              <a:gd name="T12" fmla="*/ 831 w 1153"/>
              <a:gd name="T13" fmla="*/ 1034 h 4333"/>
              <a:gd name="T14" fmla="*/ 0 w 1153"/>
              <a:gd name="T15" fmla="*/ 3610 h 4333"/>
              <a:gd name="T16" fmla="*/ 777 w 1153"/>
              <a:gd name="T17" fmla="*/ 3396 h 4333"/>
              <a:gd name="T18" fmla="*/ 522 w 1153"/>
              <a:gd name="T19" fmla="*/ 4333 h 4333"/>
              <a:gd name="T20" fmla="*/ 560 w 1153"/>
              <a:gd name="T21" fmla="*/ 4333 h 4333"/>
              <a:gd name="T22" fmla="*/ 1093 w 1153"/>
              <a:gd name="T23" fmla="*/ 3103 h 4333"/>
              <a:gd name="T24" fmla="*/ 309 w 1153"/>
              <a:gd name="T25" fmla="*/ 3309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3" h="4333">
                <a:moveTo>
                  <a:pt x="309" y="3309"/>
                </a:moveTo>
                <a:lnTo>
                  <a:pt x="1153" y="745"/>
                </a:lnTo>
                <a:lnTo>
                  <a:pt x="720" y="840"/>
                </a:lnTo>
                <a:lnTo>
                  <a:pt x="936" y="0"/>
                </a:lnTo>
                <a:lnTo>
                  <a:pt x="893" y="0"/>
                </a:lnTo>
                <a:lnTo>
                  <a:pt x="460" y="1137"/>
                </a:lnTo>
                <a:lnTo>
                  <a:pt x="831" y="1034"/>
                </a:lnTo>
                <a:lnTo>
                  <a:pt x="0" y="3610"/>
                </a:lnTo>
                <a:lnTo>
                  <a:pt x="777" y="3396"/>
                </a:lnTo>
                <a:lnTo>
                  <a:pt x="522" y="4333"/>
                </a:lnTo>
                <a:lnTo>
                  <a:pt x="560" y="4333"/>
                </a:lnTo>
                <a:lnTo>
                  <a:pt x="1093" y="3103"/>
                </a:lnTo>
                <a:lnTo>
                  <a:pt x="309" y="330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EBB435FB-7C70-4AF6-9DCE-A7634238DA12}"/>
              </a:ext>
            </a:extLst>
          </p:cNvPr>
          <p:cNvGrpSpPr/>
          <p:nvPr/>
        </p:nvGrpSpPr>
        <p:grpSpPr>
          <a:xfrm>
            <a:off x="6805427" y="893"/>
            <a:ext cx="5380225" cy="6876847"/>
            <a:chOff x="6807200" y="0"/>
            <a:chExt cx="5381626" cy="6878638"/>
          </a:xfrm>
          <a:solidFill>
            <a:schemeClr val="accent2">
              <a:lumMod val="75000"/>
              <a:alpha val="50000"/>
            </a:schemeClr>
          </a:solidFill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xmlns="" id="{152326D4-51B3-41F9-931A-960CF606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0"/>
              <a:ext cx="398463" cy="820738"/>
            </a:xfrm>
            <a:custGeom>
              <a:avLst/>
              <a:gdLst>
                <a:gd name="T0" fmla="*/ 251 w 251"/>
                <a:gd name="T1" fmla="*/ 0 h 517"/>
                <a:gd name="T2" fmla="*/ 221 w 251"/>
                <a:gd name="T3" fmla="*/ 0 h 517"/>
                <a:gd name="T4" fmla="*/ 0 w 251"/>
                <a:gd name="T5" fmla="*/ 517 h 517"/>
                <a:gd name="T6" fmla="*/ 251 w 251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517">
                  <a:moveTo>
                    <a:pt x="251" y="0"/>
                  </a:moveTo>
                  <a:lnTo>
                    <a:pt x="221" y="0"/>
                  </a:lnTo>
                  <a:lnTo>
                    <a:pt x="0" y="517"/>
                  </a:lnTo>
                  <a:lnTo>
                    <a:pt x="25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xmlns="" id="{314364D4-3223-45CA-B4E7-03F7C680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0"/>
              <a:ext cx="820738" cy="1014413"/>
            </a:xfrm>
            <a:custGeom>
              <a:avLst/>
              <a:gdLst>
                <a:gd name="T0" fmla="*/ 517 w 517"/>
                <a:gd name="T1" fmla="*/ 0 h 639"/>
                <a:gd name="T2" fmla="*/ 444 w 517"/>
                <a:gd name="T3" fmla="*/ 0 h 639"/>
                <a:gd name="T4" fmla="*/ 0 w 517"/>
                <a:gd name="T5" fmla="*/ 639 h 639"/>
                <a:gd name="T6" fmla="*/ 517 w 517"/>
                <a:gd name="T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639">
                  <a:moveTo>
                    <a:pt x="517" y="0"/>
                  </a:moveTo>
                  <a:lnTo>
                    <a:pt x="444" y="0"/>
                  </a:lnTo>
                  <a:lnTo>
                    <a:pt x="0" y="639"/>
                  </a:lnTo>
                  <a:lnTo>
                    <a:pt x="51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xmlns="" id="{92FB807A-E966-4856-87C8-C08A96515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0"/>
              <a:ext cx="2185988" cy="1565275"/>
            </a:xfrm>
            <a:custGeom>
              <a:avLst/>
              <a:gdLst>
                <a:gd name="T0" fmla="*/ 1377 w 1377"/>
                <a:gd name="T1" fmla="*/ 0 h 986"/>
                <a:gd name="T2" fmla="*/ 1215 w 1377"/>
                <a:gd name="T3" fmla="*/ 0 h 986"/>
                <a:gd name="T4" fmla="*/ 0 w 1377"/>
                <a:gd name="T5" fmla="*/ 986 h 986"/>
                <a:gd name="T6" fmla="*/ 1377 w 1377"/>
                <a:gd name="T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7" h="986">
                  <a:moveTo>
                    <a:pt x="1377" y="0"/>
                  </a:moveTo>
                  <a:lnTo>
                    <a:pt x="1215" y="0"/>
                  </a:lnTo>
                  <a:lnTo>
                    <a:pt x="0" y="986"/>
                  </a:lnTo>
                  <a:lnTo>
                    <a:pt x="137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xmlns="" id="{2DE8D3CF-79A2-4421-88DD-B8AAB8A95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8438" y="1504950"/>
              <a:ext cx="1830388" cy="541338"/>
            </a:xfrm>
            <a:custGeom>
              <a:avLst/>
              <a:gdLst>
                <a:gd name="T0" fmla="*/ 1153 w 1153"/>
                <a:gd name="T1" fmla="*/ 57 h 341"/>
                <a:gd name="T2" fmla="*/ 1153 w 1153"/>
                <a:gd name="T3" fmla="*/ 0 h 341"/>
                <a:gd name="T4" fmla="*/ 0 w 1153"/>
                <a:gd name="T5" fmla="*/ 341 h 341"/>
                <a:gd name="T6" fmla="*/ 1153 w 1153"/>
                <a:gd name="T7" fmla="*/ 57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3" h="341">
                  <a:moveTo>
                    <a:pt x="1153" y="57"/>
                  </a:moveTo>
                  <a:lnTo>
                    <a:pt x="1153" y="0"/>
                  </a:lnTo>
                  <a:lnTo>
                    <a:pt x="0" y="341"/>
                  </a:lnTo>
                  <a:lnTo>
                    <a:pt x="1153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xmlns="" id="{6AE920DA-59A5-40F9-9950-207F86A4A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763" y="3005138"/>
              <a:ext cx="3294063" cy="231775"/>
            </a:xfrm>
            <a:custGeom>
              <a:avLst/>
              <a:gdLst>
                <a:gd name="T0" fmla="*/ 2075 w 2075"/>
                <a:gd name="T1" fmla="*/ 146 h 146"/>
                <a:gd name="T2" fmla="*/ 2075 w 2075"/>
                <a:gd name="T3" fmla="*/ 0 h 146"/>
                <a:gd name="T4" fmla="*/ 0 w 2075"/>
                <a:gd name="T5" fmla="*/ 146 h 146"/>
                <a:gd name="T6" fmla="*/ 2075 w 2075"/>
                <a:gd name="T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5" h="146">
                  <a:moveTo>
                    <a:pt x="2075" y="146"/>
                  </a:moveTo>
                  <a:lnTo>
                    <a:pt x="2075" y="0"/>
                  </a:lnTo>
                  <a:lnTo>
                    <a:pt x="0" y="146"/>
                  </a:lnTo>
                  <a:lnTo>
                    <a:pt x="2075" y="1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xmlns="" id="{DE7B0FB2-36F8-4B73-890A-3A365ACC5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5" y="3717925"/>
              <a:ext cx="2152650" cy="349250"/>
            </a:xfrm>
            <a:custGeom>
              <a:avLst/>
              <a:gdLst>
                <a:gd name="T0" fmla="*/ 1356 w 1356"/>
                <a:gd name="T1" fmla="*/ 220 h 220"/>
                <a:gd name="T2" fmla="*/ 1356 w 1356"/>
                <a:gd name="T3" fmla="*/ 111 h 220"/>
                <a:gd name="T4" fmla="*/ 0 w 1356"/>
                <a:gd name="T5" fmla="*/ 0 h 220"/>
                <a:gd name="T6" fmla="*/ 1356 w 1356"/>
                <a:gd name="T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6" h="220">
                  <a:moveTo>
                    <a:pt x="1356" y="220"/>
                  </a:moveTo>
                  <a:lnTo>
                    <a:pt x="1356" y="111"/>
                  </a:lnTo>
                  <a:lnTo>
                    <a:pt x="0" y="0"/>
                  </a:lnTo>
                  <a:lnTo>
                    <a:pt x="1356" y="2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xmlns="" id="{0F5D454F-60F5-4EAF-B427-5B757A32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0088" y="4556125"/>
              <a:ext cx="2598738" cy="666750"/>
            </a:xfrm>
            <a:custGeom>
              <a:avLst/>
              <a:gdLst>
                <a:gd name="T0" fmla="*/ 1637 w 1637"/>
                <a:gd name="T1" fmla="*/ 420 h 420"/>
                <a:gd name="T2" fmla="*/ 1637 w 1637"/>
                <a:gd name="T3" fmla="*/ 344 h 420"/>
                <a:gd name="T4" fmla="*/ 0 w 1637"/>
                <a:gd name="T5" fmla="*/ 0 h 420"/>
                <a:gd name="T6" fmla="*/ 1637 w 1637"/>
                <a:gd name="T7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7" h="420">
                  <a:moveTo>
                    <a:pt x="1637" y="420"/>
                  </a:moveTo>
                  <a:lnTo>
                    <a:pt x="1637" y="344"/>
                  </a:lnTo>
                  <a:lnTo>
                    <a:pt x="0" y="0"/>
                  </a:lnTo>
                  <a:lnTo>
                    <a:pt x="1637" y="4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xmlns="" id="{34AECA5C-6D90-4858-BFBA-CAB2E02E3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3713" y="5026025"/>
              <a:ext cx="2805113" cy="1400175"/>
            </a:xfrm>
            <a:custGeom>
              <a:avLst/>
              <a:gdLst>
                <a:gd name="T0" fmla="*/ 1767 w 1767"/>
                <a:gd name="T1" fmla="*/ 882 h 882"/>
                <a:gd name="T2" fmla="*/ 1767 w 1767"/>
                <a:gd name="T3" fmla="*/ 817 h 882"/>
                <a:gd name="T4" fmla="*/ 0 w 1767"/>
                <a:gd name="T5" fmla="*/ 0 h 882"/>
                <a:gd name="T6" fmla="*/ 1767 w 1767"/>
                <a:gd name="T7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7" h="882">
                  <a:moveTo>
                    <a:pt x="1767" y="882"/>
                  </a:moveTo>
                  <a:lnTo>
                    <a:pt x="1767" y="817"/>
                  </a:lnTo>
                  <a:lnTo>
                    <a:pt x="0" y="0"/>
                  </a:lnTo>
                  <a:lnTo>
                    <a:pt x="1767" y="8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xmlns="" id="{76C223FB-D53D-4207-BBCE-62CAC350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963" y="5678488"/>
              <a:ext cx="2036763" cy="1200150"/>
            </a:xfrm>
            <a:custGeom>
              <a:avLst/>
              <a:gdLst>
                <a:gd name="T0" fmla="*/ 988 w 1283"/>
                <a:gd name="T1" fmla="*/ 756 h 756"/>
                <a:gd name="T2" fmla="*/ 1283 w 1283"/>
                <a:gd name="T3" fmla="*/ 756 h 756"/>
                <a:gd name="T4" fmla="*/ 0 w 1283"/>
                <a:gd name="T5" fmla="*/ 0 h 756"/>
                <a:gd name="T6" fmla="*/ 988 w 1283"/>
                <a:gd name="T7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3" h="756">
                  <a:moveTo>
                    <a:pt x="988" y="756"/>
                  </a:moveTo>
                  <a:lnTo>
                    <a:pt x="1283" y="756"/>
                  </a:lnTo>
                  <a:lnTo>
                    <a:pt x="0" y="0"/>
                  </a:lnTo>
                  <a:lnTo>
                    <a:pt x="988" y="7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xmlns="" id="{59DE5A77-3B44-4D1D-8C9E-4C4D6BD8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4300" y="5499100"/>
              <a:ext cx="1258888" cy="1379538"/>
            </a:xfrm>
            <a:custGeom>
              <a:avLst/>
              <a:gdLst>
                <a:gd name="T0" fmla="*/ 706 w 793"/>
                <a:gd name="T1" fmla="*/ 869 h 869"/>
                <a:gd name="T2" fmla="*/ 793 w 793"/>
                <a:gd name="T3" fmla="*/ 869 h 869"/>
                <a:gd name="T4" fmla="*/ 0 w 793"/>
                <a:gd name="T5" fmla="*/ 0 h 869"/>
                <a:gd name="T6" fmla="*/ 706 w 793"/>
                <a:gd name="T7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869">
                  <a:moveTo>
                    <a:pt x="706" y="869"/>
                  </a:moveTo>
                  <a:lnTo>
                    <a:pt x="793" y="869"/>
                  </a:lnTo>
                  <a:lnTo>
                    <a:pt x="0" y="0"/>
                  </a:lnTo>
                  <a:lnTo>
                    <a:pt x="706" y="8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xmlns="" id="{C0381475-F709-48C4-9D25-153D817CB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0" y="5932488"/>
              <a:ext cx="515938" cy="946150"/>
            </a:xfrm>
            <a:custGeom>
              <a:avLst/>
              <a:gdLst>
                <a:gd name="T0" fmla="*/ 222 w 325"/>
                <a:gd name="T1" fmla="*/ 596 h 596"/>
                <a:gd name="T2" fmla="*/ 325 w 325"/>
                <a:gd name="T3" fmla="*/ 596 h 596"/>
                <a:gd name="T4" fmla="*/ 0 w 325"/>
                <a:gd name="T5" fmla="*/ 0 h 596"/>
                <a:gd name="T6" fmla="*/ 222 w 325"/>
                <a:gd name="T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" h="596">
                  <a:moveTo>
                    <a:pt x="222" y="596"/>
                  </a:moveTo>
                  <a:lnTo>
                    <a:pt x="325" y="596"/>
                  </a:lnTo>
                  <a:lnTo>
                    <a:pt x="0" y="0"/>
                  </a:lnTo>
                  <a:lnTo>
                    <a:pt x="222" y="5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014D0CFD-4BD2-4196-8DA8-2F17E66923BD}"/>
              </a:ext>
            </a:extLst>
          </p:cNvPr>
          <p:cNvGrpSpPr/>
          <p:nvPr/>
        </p:nvGrpSpPr>
        <p:grpSpPr>
          <a:xfrm>
            <a:off x="0" y="893"/>
            <a:ext cx="5616700" cy="6876847"/>
            <a:chOff x="0" y="0"/>
            <a:chExt cx="5618163" cy="6878638"/>
          </a:xfrm>
          <a:solidFill>
            <a:schemeClr val="accent1">
              <a:lumMod val="75000"/>
              <a:alpha val="50000"/>
            </a:schemeClr>
          </a:solidFill>
        </p:grpSpPr>
        <p:sp>
          <p:nvSpPr>
            <p:cNvPr id="31" name="Line 8">
              <a:extLst>
                <a:ext uri="{FF2B5EF4-FFF2-40B4-BE49-F238E27FC236}">
                  <a16:creationId xmlns:a16="http://schemas.microsoft.com/office/drawing/2014/main" xmlns="" id="{6C4437D4-F0A1-4AEB-82F3-FE70EFFBF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2" name="Line 9">
              <a:extLst>
                <a:ext uri="{FF2B5EF4-FFF2-40B4-BE49-F238E27FC236}">
                  <a16:creationId xmlns:a16="http://schemas.microsoft.com/office/drawing/2014/main" xmlns="" id="{D39972F6-9511-43B3-88A6-DA56C4CFE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xmlns="" id="{544647F6-E382-4F64-9027-3B4C615B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0975"/>
              <a:ext cx="3213100" cy="1384300"/>
            </a:xfrm>
            <a:custGeom>
              <a:avLst/>
              <a:gdLst>
                <a:gd name="T0" fmla="*/ 0 w 2024"/>
                <a:gd name="T1" fmla="*/ 0 h 872"/>
                <a:gd name="T2" fmla="*/ 0 w 2024"/>
                <a:gd name="T3" fmla="*/ 165 h 872"/>
                <a:gd name="T4" fmla="*/ 2024 w 2024"/>
                <a:gd name="T5" fmla="*/ 872 h 872"/>
                <a:gd name="T6" fmla="*/ 0 w 2024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4" h="872">
                  <a:moveTo>
                    <a:pt x="0" y="0"/>
                  </a:moveTo>
                  <a:lnTo>
                    <a:pt x="0" y="165"/>
                  </a:lnTo>
                  <a:lnTo>
                    <a:pt x="2024" y="8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xmlns="" id="{31EA61FF-9D8B-43A8-BB67-0A5E9E4CB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125" y="0"/>
              <a:ext cx="1347788" cy="773113"/>
            </a:xfrm>
            <a:custGeom>
              <a:avLst/>
              <a:gdLst>
                <a:gd name="T0" fmla="*/ 48 w 849"/>
                <a:gd name="T1" fmla="*/ 0 h 487"/>
                <a:gd name="T2" fmla="*/ 0 w 849"/>
                <a:gd name="T3" fmla="*/ 0 h 487"/>
                <a:gd name="T4" fmla="*/ 849 w 849"/>
                <a:gd name="T5" fmla="*/ 487 h 487"/>
                <a:gd name="T6" fmla="*/ 48 w 849"/>
                <a:gd name="T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9" h="487">
                  <a:moveTo>
                    <a:pt x="48" y="0"/>
                  </a:moveTo>
                  <a:lnTo>
                    <a:pt x="0" y="0"/>
                  </a:lnTo>
                  <a:lnTo>
                    <a:pt x="849" y="487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xmlns="" id="{7B4D9F20-73F3-46B6-B63E-49A2D317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0"/>
              <a:ext cx="846138" cy="820738"/>
            </a:xfrm>
            <a:custGeom>
              <a:avLst/>
              <a:gdLst>
                <a:gd name="T0" fmla="*/ 62 w 533"/>
                <a:gd name="T1" fmla="*/ 0 h 517"/>
                <a:gd name="T2" fmla="*/ 0 w 533"/>
                <a:gd name="T3" fmla="*/ 0 h 517"/>
                <a:gd name="T4" fmla="*/ 533 w 533"/>
                <a:gd name="T5" fmla="*/ 517 h 517"/>
                <a:gd name="T6" fmla="*/ 62 w 53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517">
                  <a:moveTo>
                    <a:pt x="62" y="0"/>
                  </a:moveTo>
                  <a:lnTo>
                    <a:pt x="0" y="0"/>
                  </a:lnTo>
                  <a:lnTo>
                    <a:pt x="533" y="517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xmlns="" id="{F152ACE0-AC92-4A23-A7AF-7419D5A96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0"/>
              <a:ext cx="146050" cy="485775"/>
            </a:xfrm>
            <a:custGeom>
              <a:avLst/>
              <a:gdLst>
                <a:gd name="T0" fmla="*/ 13 w 92"/>
                <a:gd name="T1" fmla="*/ 0 h 306"/>
                <a:gd name="T2" fmla="*/ 0 w 92"/>
                <a:gd name="T3" fmla="*/ 0 h 306"/>
                <a:gd name="T4" fmla="*/ 92 w 92"/>
                <a:gd name="T5" fmla="*/ 306 h 306"/>
                <a:gd name="T6" fmla="*/ 13 w 92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06">
                  <a:moveTo>
                    <a:pt x="13" y="0"/>
                  </a:moveTo>
                  <a:lnTo>
                    <a:pt x="0" y="0"/>
                  </a:lnTo>
                  <a:lnTo>
                    <a:pt x="92" y="306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xmlns="" id="{BCC36FBC-E3B6-43CB-82AD-BDF719A0C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55750"/>
              <a:ext cx="2203450" cy="296863"/>
            </a:xfrm>
            <a:custGeom>
              <a:avLst/>
              <a:gdLst>
                <a:gd name="T0" fmla="*/ 0 w 1388"/>
                <a:gd name="T1" fmla="*/ 0 h 187"/>
                <a:gd name="T2" fmla="*/ 0 w 1388"/>
                <a:gd name="T3" fmla="*/ 57 h 187"/>
                <a:gd name="T4" fmla="*/ 1388 w 1388"/>
                <a:gd name="T5" fmla="*/ 187 h 187"/>
                <a:gd name="T6" fmla="*/ 0 w 1388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8" h="187">
                  <a:moveTo>
                    <a:pt x="0" y="0"/>
                  </a:moveTo>
                  <a:lnTo>
                    <a:pt x="0" y="57"/>
                  </a:lnTo>
                  <a:lnTo>
                    <a:pt x="1388" y="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xmlns="" id="{9C04AFF0-9ACE-41E4-9E1A-39605EDD9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98713"/>
              <a:ext cx="3316288" cy="176213"/>
            </a:xfrm>
            <a:custGeom>
              <a:avLst/>
              <a:gdLst>
                <a:gd name="T0" fmla="*/ 0 w 2089"/>
                <a:gd name="T1" fmla="*/ 0 h 111"/>
                <a:gd name="T2" fmla="*/ 0 w 2089"/>
                <a:gd name="T3" fmla="*/ 111 h 111"/>
                <a:gd name="T4" fmla="*/ 2089 w 2089"/>
                <a:gd name="T5" fmla="*/ 111 h 111"/>
                <a:gd name="T6" fmla="*/ 0 w 2089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9" h="111">
                  <a:moveTo>
                    <a:pt x="0" y="0"/>
                  </a:moveTo>
                  <a:lnTo>
                    <a:pt x="0" y="111"/>
                  </a:lnTo>
                  <a:lnTo>
                    <a:pt x="2089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xmlns="" id="{4D302267-648F-43CE-A68B-B285B3F16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236913"/>
              <a:ext cx="2400300" cy="477838"/>
            </a:xfrm>
            <a:custGeom>
              <a:avLst/>
              <a:gdLst>
                <a:gd name="T0" fmla="*/ 0 w 1512"/>
                <a:gd name="T1" fmla="*/ 173 h 301"/>
                <a:gd name="T2" fmla="*/ 0 w 1512"/>
                <a:gd name="T3" fmla="*/ 301 h 301"/>
                <a:gd name="T4" fmla="*/ 1512 w 1512"/>
                <a:gd name="T5" fmla="*/ 0 h 301"/>
                <a:gd name="T6" fmla="*/ 0 w 1512"/>
                <a:gd name="T7" fmla="*/ 17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2" h="301">
                  <a:moveTo>
                    <a:pt x="0" y="173"/>
                  </a:moveTo>
                  <a:lnTo>
                    <a:pt x="0" y="301"/>
                  </a:lnTo>
                  <a:lnTo>
                    <a:pt x="1512" y="0"/>
                  </a:lnTo>
                  <a:lnTo>
                    <a:pt x="0" y="1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xmlns="" id="{9AE8E01F-2803-426A-B684-1DD6C804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881438"/>
              <a:ext cx="2490788" cy="1041400"/>
            </a:xfrm>
            <a:custGeom>
              <a:avLst/>
              <a:gdLst>
                <a:gd name="T0" fmla="*/ 0 w 1569"/>
                <a:gd name="T1" fmla="*/ 531 h 656"/>
                <a:gd name="T2" fmla="*/ 0 w 1569"/>
                <a:gd name="T3" fmla="*/ 656 h 656"/>
                <a:gd name="T4" fmla="*/ 1569 w 1569"/>
                <a:gd name="T5" fmla="*/ 0 h 656"/>
                <a:gd name="T6" fmla="*/ 0 w 1569"/>
                <a:gd name="T7" fmla="*/ 53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9" h="656">
                  <a:moveTo>
                    <a:pt x="0" y="531"/>
                  </a:moveTo>
                  <a:lnTo>
                    <a:pt x="0" y="656"/>
                  </a:lnTo>
                  <a:lnTo>
                    <a:pt x="1569" y="0"/>
                  </a:lnTo>
                  <a:lnTo>
                    <a:pt x="0" y="5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xmlns="" id="{446C7D34-835B-4342-92E0-AEF189C4F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321175"/>
              <a:ext cx="3316288" cy="2557463"/>
            </a:xfrm>
            <a:custGeom>
              <a:avLst/>
              <a:gdLst>
                <a:gd name="T0" fmla="*/ 0 w 2089"/>
                <a:gd name="T1" fmla="*/ 1492 h 1611"/>
                <a:gd name="T2" fmla="*/ 0 w 2089"/>
                <a:gd name="T3" fmla="*/ 1611 h 1611"/>
                <a:gd name="T4" fmla="*/ 100 w 2089"/>
                <a:gd name="T5" fmla="*/ 1611 h 1611"/>
                <a:gd name="T6" fmla="*/ 2089 w 2089"/>
                <a:gd name="T7" fmla="*/ 0 h 1611"/>
                <a:gd name="T8" fmla="*/ 0 w 2089"/>
                <a:gd name="T9" fmla="*/ 1492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1611">
                  <a:moveTo>
                    <a:pt x="0" y="1492"/>
                  </a:moveTo>
                  <a:lnTo>
                    <a:pt x="0" y="1611"/>
                  </a:lnTo>
                  <a:lnTo>
                    <a:pt x="100" y="1611"/>
                  </a:lnTo>
                  <a:lnTo>
                    <a:pt x="2089" y="0"/>
                  </a:lnTo>
                  <a:lnTo>
                    <a:pt x="0" y="14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xmlns="" id="{A5D101DF-D405-492D-8A8E-10E20F1B2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038" y="5416550"/>
              <a:ext cx="1619250" cy="1462088"/>
            </a:xfrm>
            <a:custGeom>
              <a:avLst/>
              <a:gdLst>
                <a:gd name="T0" fmla="*/ 0 w 1020"/>
                <a:gd name="T1" fmla="*/ 921 h 921"/>
                <a:gd name="T2" fmla="*/ 157 w 1020"/>
                <a:gd name="T3" fmla="*/ 921 h 921"/>
                <a:gd name="T4" fmla="*/ 1020 w 1020"/>
                <a:gd name="T5" fmla="*/ 0 h 921"/>
                <a:gd name="T6" fmla="*/ 0 w 1020"/>
                <a:gd name="T7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0" h="921">
                  <a:moveTo>
                    <a:pt x="0" y="921"/>
                  </a:moveTo>
                  <a:lnTo>
                    <a:pt x="157" y="921"/>
                  </a:lnTo>
                  <a:lnTo>
                    <a:pt x="1020" y="0"/>
                  </a:lnTo>
                  <a:lnTo>
                    <a:pt x="0" y="9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xmlns="" id="{7ED098FE-D2D0-4566-934D-A75C0B04A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5" y="5175250"/>
              <a:ext cx="1274763" cy="1703388"/>
            </a:xfrm>
            <a:custGeom>
              <a:avLst/>
              <a:gdLst>
                <a:gd name="T0" fmla="*/ 0 w 803"/>
                <a:gd name="T1" fmla="*/ 1073 h 1073"/>
                <a:gd name="T2" fmla="*/ 140 w 803"/>
                <a:gd name="T3" fmla="*/ 1073 h 1073"/>
                <a:gd name="T4" fmla="*/ 803 w 803"/>
                <a:gd name="T5" fmla="*/ 0 h 1073"/>
                <a:gd name="T6" fmla="*/ 0 w 803"/>
                <a:gd name="T7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" h="1073">
                  <a:moveTo>
                    <a:pt x="0" y="1073"/>
                  </a:moveTo>
                  <a:lnTo>
                    <a:pt x="140" y="1073"/>
                  </a:lnTo>
                  <a:lnTo>
                    <a:pt x="803" y="0"/>
                  </a:lnTo>
                  <a:lnTo>
                    <a:pt x="0" y="10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xmlns="" id="{8F8896F0-59BA-4FBE-94F9-53B6DC893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5026025"/>
              <a:ext cx="614363" cy="1852613"/>
            </a:xfrm>
            <a:custGeom>
              <a:avLst/>
              <a:gdLst>
                <a:gd name="T0" fmla="*/ 0 w 387"/>
                <a:gd name="T1" fmla="*/ 1167 h 1167"/>
                <a:gd name="T2" fmla="*/ 127 w 387"/>
                <a:gd name="T3" fmla="*/ 1167 h 1167"/>
                <a:gd name="T4" fmla="*/ 387 w 387"/>
                <a:gd name="T5" fmla="*/ 0 h 1167"/>
                <a:gd name="T6" fmla="*/ 0 w 387"/>
                <a:gd name="T7" fmla="*/ 116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" h="1167">
                  <a:moveTo>
                    <a:pt x="0" y="1167"/>
                  </a:moveTo>
                  <a:lnTo>
                    <a:pt x="127" y="1167"/>
                  </a:lnTo>
                  <a:lnTo>
                    <a:pt x="387" y="0"/>
                  </a:lnTo>
                  <a:lnTo>
                    <a:pt x="0" y="1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xmlns="" id="{02BF367A-3548-43FF-BEF6-97F59EC9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5794375"/>
              <a:ext cx="85725" cy="1084263"/>
            </a:xfrm>
            <a:custGeom>
              <a:avLst/>
              <a:gdLst>
                <a:gd name="T0" fmla="*/ 0 w 54"/>
                <a:gd name="T1" fmla="*/ 683 h 683"/>
                <a:gd name="T2" fmla="*/ 54 w 54"/>
                <a:gd name="T3" fmla="*/ 683 h 683"/>
                <a:gd name="T4" fmla="*/ 54 w 54"/>
                <a:gd name="T5" fmla="*/ 0 h 683"/>
                <a:gd name="T6" fmla="*/ 0 w 54"/>
                <a:gd name="T7" fmla="*/ 68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83">
                  <a:moveTo>
                    <a:pt x="0" y="683"/>
                  </a:moveTo>
                  <a:lnTo>
                    <a:pt x="54" y="683"/>
                  </a:lnTo>
                  <a:lnTo>
                    <a:pt x="54" y="0"/>
                  </a:lnTo>
                  <a:lnTo>
                    <a:pt x="0" y="6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</p:grpSp>
      <p:sp>
        <p:nvSpPr>
          <p:cNvPr id="46" name="Rectangle: Rounded Corners 2">
            <a:extLst>
              <a:ext uri="{FF2B5EF4-FFF2-40B4-BE49-F238E27FC236}">
                <a16:creationId xmlns:a16="http://schemas.microsoft.com/office/drawing/2014/main" xmlns="" id="{6F288125-1D4F-4BE2-8E9D-340E35F51361}"/>
              </a:ext>
            </a:extLst>
          </p:cNvPr>
          <p:cNvSpPr/>
          <p:nvPr/>
        </p:nvSpPr>
        <p:spPr>
          <a:xfrm>
            <a:off x="813551" y="947088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7" name="Rectangle: Rounded Corners 71">
            <a:extLst>
              <a:ext uri="{FF2B5EF4-FFF2-40B4-BE49-F238E27FC236}">
                <a16:creationId xmlns:a16="http://schemas.microsoft.com/office/drawing/2014/main" xmlns="" id="{649F74D9-4628-4477-B942-B1A1033A92B5}"/>
              </a:ext>
            </a:extLst>
          </p:cNvPr>
          <p:cNvSpPr/>
          <p:nvPr/>
        </p:nvSpPr>
        <p:spPr>
          <a:xfrm>
            <a:off x="813551" y="2262589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8" name="Rectangle: Rounded Corners 72">
            <a:extLst>
              <a:ext uri="{FF2B5EF4-FFF2-40B4-BE49-F238E27FC236}">
                <a16:creationId xmlns:a16="http://schemas.microsoft.com/office/drawing/2014/main" xmlns="" id="{1DF30FE8-FB55-4815-B1C0-4F5D660B5983}"/>
              </a:ext>
            </a:extLst>
          </p:cNvPr>
          <p:cNvSpPr/>
          <p:nvPr/>
        </p:nvSpPr>
        <p:spPr>
          <a:xfrm>
            <a:off x="813551" y="3578091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9" name="Rectangle: Rounded Corners 73">
            <a:extLst>
              <a:ext uri="{FF2B5EF4-FFF2-40B4-BE49-F238E27FC236}">
                <a16:creationId xmlns:a16="http://schemas.microsoft.com/office/drawing/2014/main" xmlns="" id="{110E0F6E-A047-45CE-9FEE-C7F5F6BAB1CF}"/>
              </a:ext>
            </a:extLst>
          </p:cNvPr>
          <p:cNvSpPr/>
          <p:nvPr/>
        </p:nvSpPr>
        <p:spPr>
          <a:xfrm>
            <a:off x="813551" y="4893592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0" name="Rectangle: Rounded Corners 75">
            <a:extLst>
              <a:ext uri="{FF2B5EF4-FFF2-40B4-BE49-F238E27FC236}">
                <a16:creationId xmlns:a16="http://schemas.microsoft.com/office/drawing/2014/main" xmlns="" id="{812D9E45-CC26-49AA-8ECA-A640E8093A81}"/>
              </a:ext>
            </a:extLst>
          </p:cNvPr>
          <p:cNvSpPr/>
          <p:nvPr/>
        </p:nvSpPr>
        <p:spPr>
          <a:xfrm>
            <a:off x="7223833" y="947088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1" name="Rectangle: Rounded Corners 76">
            <a:extLst>
              <a:ext uri="{FF2B5EF4-FFF2-40B4-BE49-F238E27FC236}">
                <a16:creationId xmlns:a16="http://schemas.microsoft.com/office/drawing/2014/main" xmlns="" id="{6B74E0E5-2E33-48AC-BC0C-842233CF585E}"/>
              </a:ext>
            </a:extLst>
          </p:cNvPr>
          <p:cNvSpPr/>
          <p:nvPr/>
        </p:nvSpPr>
        <p:spPr>
          <a:xfrm>
            <a:off x="7223833" y="2262589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2" name="Rectangle: Rounded Corners 77">
            <a:extLst>
              <a:ext uri="{FF2B5EF4-FFF2-40B4-BE49-F238E27FC236}">
                <a16:creationId xmlns:a16="http://schemas.microsoft.com/office/drawing/2014/main" xmlns="" id="{5DF345EA-F591-4CD3-8420-961A985B2116}"/>
              </a:ext>
            </a:extLst>
          </p:cNvPr>
          <p:cNvSpPr/>
          <p:nvPr/>
        </p:nvSpPr>
        <p:spPr>
          <a:xfrm>
            <a:off x="7223833" y="3578091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3" name="Rectangle: Rounded Corners 78">
            <a:extLst>
              <a:ext uri="{FF2B5EF4-FFF2-40B4-BE49-F238E27FC236}">
                <a16:creationId xmlns:a16="http://schemas.microsoft.com/office/drawing/2014/main" xmlns="" id="{E30A234F-6FD3-4913-88B5-5CFD0187C91B}"/>
              </a:ext>
            </a:extLst>
          </p:cNvPr>
          <p:cNvSpPr/>
          <p:nvPr/>
        </p:nvSpPr>
        <p:spPr>
          <a:xfrm>
            <a:off x="7223833" y="4893592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C36AC046-D411-44E7-ACFA-35B9E4EFCD0E}"/>
              </a:ext>
            </a:extLst>
          </p:cNvPr>
          <p:cNvSpPr txBox="1"/>
          <p:nvPr/>
        </p:nvSpPr>
        <p:spPr>
          <a:xfrm>
            <a:off x="981588" y="1125345"/>
            <a:ext cx="2946062" cy="8861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If there is a need to read all the columns and all the rows every time. SELECT * unavoidable</a:t>
            </a:r>
          </a:p>
          <a:p>
            <a:pPr algn="r">
              <a:lnSpc>
                <a:spcPct val="90000"/>
              </a:lnSpc>
            </a:pPr>
            <a:r>
              <a:rPr lang="en-IN" sz="16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42BDE016-4D4D-421A-9318-D808C9A8B612}"/>
              </a:ext>
            </a:extLst>
          </p:cNvPr>
          <p:cNvSpPr txBox="1"/>
          <p:nvPr/>
        </p:nvSpPr>
        <p:spPr>
          <a:xfrm>
            <a:off x="702564" y="2538632"/>
            <a:ext cx="3289324" cy="6646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If table gets changed so frequently </a:t>
            </a:r>
          </a:p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and has low volume of data</a:t>
            </a:r>
          </a:p>
          <a:p>
            <a:pPr algn="r">
              <a:lnSpc>
                <a:spcPct val="90000"/>
              </a:lnSpc>
            </a:pPr>
            <a:endParaRPr lang="en-IN" sz="1600" dirty="0">
              <a:solidFill>
                <a:schemeClr val="accent1">
                  <a:lumMod val="50000"/>
                </a:schemeClr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A1BFB5AB-C2E5-4E0E-9F1A-7AC23014CF43}"/>
              </a:ext>
            </a:extLst>
          </p:cNvPr>
          <p:cNvSpPr txBox="1"/>
          <p:nvPr/>
        </p:nvSpPr>
        <p:spPr>
          <a:xfrm>
            <a:off x="1248609" y="3814097"/>
            <a:ext cx="2570855" cy="492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Table has large no. of           UNIQUE values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9BE85BA1-C5E4-4406-9E26-1F8BAD6183A8}"/>
              </a:ext>
            </a:extLst>
          </p:cNvPr>
          <p:cNvSpPr txBox="1"/>
          <p:nvPr/>
        </p:nvSpPr>
        <p:spPr>
          <a:xfrm>
            <a:off x="1248609" y="5156095"/>
            <a:ext cx="2570855" cy="492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Typically guideline for row store is more strict</a:t>
            </a:r>
            <a:r>
              <a:rPr lang="en-US" sz="1600" dirty="0"/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D0D56AE1-E4E4-4411-B7F9-0A6414B4C830}"/>
              </a:ext>
            </a:extLst>
          </p:cNvPr>
          <p:cNvSpPr txBox="1"/>
          <p:nvPr/>
        </p:nvSpPr>
        <p:spPr>
          <a:xfrm>
            <a:off x="4094016" y="1209592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2AEE28E2-484B-4F19-9F19-2D299D48C634}"/>
              </a:ext>
            </a:extLst>
          </p:cNvPr>
          <p:cNvSpPr txBox="1"/>
          <p:nvPr/>
        </p:nvSpPr>
        <p:spPr>
          <a:xfrm>
            <a:off x="4094016" y="2525093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DBBD09F2-A7CE-4293-AD03-3717287D254F}"/>
              </a:ext>
            </a:extLst>
          </p:cNvPr>
          <p:cNvSpPr txBox="1"/>
          <p:nvPr/>
        </p:nvSpPr>
        <p:spPr>
          <a:xfrm>
            <a:off x="4094016" y="3840594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2480C407-B31D-42EE-B3CC-70C9813A0F8C}"/>
              </a:ext>
            </a:extLst>
          </p:cNvPr>
          <p:cNvSpPr txBox="1"/>
          <p:nvPr/>
        </p:nvSpPr>
        <p:spPr>
          <a:xfrm>
            <a:off x="4094016" y="5156095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2AB79459-4CF0-4F4E-BADA-287187CA2D0D}"/>
              </a:ext>
            </a:extLst>
          </p:cNvPr>
          <p:cNvSpPr txBox="1"/>
          <p:nvPr/>
        </p:nvSpPr>
        <p:spPr>
          <a:xfrm flipH="1">
            <a:off x="8355063" y="1234207"/>
            <a:ext cx="2570855" cy="4430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Reads frequently and requires Agg.</a:t>
            </a:r>
            <a:endParaRPr lang="en-IN" sz="1600" dirty="0">
              <a:solidFill>
                <a:schemeClr val="bg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A8D8D13A-7357-43CA-973E-7BA040077E62}"/>
              </a:ext>
            </a:extLst>
          </p:cNvPr>
          <p:cNvSpPr txBox="1"/>
          <p:nvPr/>
        </p:nvSpPr>
        <p:spPr>
          <a:xfrm flipH="1">
            <a:off x="8355063" y="2402013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we should go columns provided not all columns required all times.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B88114D-4A9C-4F6D-9E75-73F3E0ECE155}"/>
              </a:ext>
            </a:extLst>
          </p:cNvPr>
          <p:cNvSpPr txBox="1"/>
          <p:nvPr/>
        </p:nvSpPr>
        <p:spPr>
          <a:xfrm flipH="1">
            <a:off x="8355063" y="3717515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 volume is too high and we have large no. of non-unique (repeating)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2A702BFA-39AF-4AEC-921D-14E44028AFD2}"/>
              </a:ext>
            </a:extLst>
          </p:cNvPr>
          <p:cNvSpPr txBox="1"/>
          <p:nvPr/>
        </p:nvSpPr>
        <p:spPr>
          <a:xfrm flipH="1">
            <a:off x="8355063" y="5033016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 any ERP system 70% read, 30%, Transaction and master table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8AD8F6B8-8B06-4814-BB00-4B8B0F41C47C}"/>
              </a:ext>
            </a:extLst>
          </p:cNvPr>
          <p:cNvSpPr txBox="1"/>
          <p:nvPr/>
        </p:nvSpPr>
        <p:spPr>
          <a:xfrm flipH="1">
            <a:off x="7636594" y="1209591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EB4994B5-1404-42C5-98D5-089C8AA33950}"/>
              </a:ext>
            </a:extLst>
          </p:cNvPr>
          <p:cNvSpPr txBox="1"/>
          <p:nvPr/>
        </p:nvSpPr>
        <p:spPr>
          <a:xfrm flipH="1">
            <a:off x="7636594" y="2525092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782B0718-EC2A-4FD3-B4D1-84332DF8248B}"/>
              </a:ext>
            </a:extLst>
          </p:cNvPr>
          <p:cNvSpPr txBox="1"/>
          <p:nvPr/>
        </p:nvSpPr>
        <p:spPr>
          <a:xfrm flipH="1">
            <a:off x="7636594" y="3840594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12A6A5C-6895-497C-9C98-BEC404747CB2}"/>
              </a:ext>
            </a:extLst>
          </p:cNvPr>
          <p:cNvSpPr txBox="1"/>
          <p:nvPr/>
        </p:nvSpPr>
        <p:spPr>
          <a:xfrm flipH="1">
            <a:off x="7636594" y="5156095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70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40553" y="116619"/>
            <a:ext cx="11289067" cy="7108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b="1" dirty="0">
                <a:latin typeface="Cooper Black" panose="0208090404030B020404" pitchFamily="18" charset="0"/>
              </a:rPr>
              <a:t>        Row Store                        v/s  Column Store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086" y="38958"/>
            <a:ext cx="716512" cy="707703"/>
          </a:xfrm>
          <a:prstGeom prst="rect">
            <a:avLst/>
          </a:prstGeom>
        </p:spPr>
      </p:pic>
      <p:sp>
        <p:nvSpPr>
          <p:cNvPr id="7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12508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Strategies with HANA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xmlns="" id="{C0F7E131-F95B-4737-A5CA-BCE7FF13A943}"/>
              </a:ext>
            </a:extLst>
          </p:cNvPr>
          <p:cNvSpPr/>
          <p:nvPr/>
        </p:nvSpPr>
        <p:spPr>
          <a:xfrm>
            <a:off x="682344" y="1415562"/>
            <a:ext cx="1934307" cy="1037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ECC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8B0BADD9-2995-40BB-BA3B-1A65D0695830}"/>
              </a:ext>
            </a:extLst>
          </p:cNvPr>
          <p:cNvCxnSpPr>
            <a:stCxn id="5" idx="2"/>
          </p:cNvCxnSpPr>
          <p:nvPr/>
        </p:nvCxnSpPr>
        <p:spPr>
          <a:xfrm flipH="1">
            <a:off x="1311864" y="2453054"/>
            <a:ext cx="337634" cy="3830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31">
            <a:extLst>
              <a:ext uri="{FF2B5EF4-FFF2-40B4-BE49-F238E27FC236}">
                <a16:creationId xmlns:a16="http://schemas.microsoft.com/office/drawing/2014/main" xmlns="" id="{D3952434-6CAE-44B3-AEBB-C449B3CB7285}"/>
              </a:ext>
            </a:extLst>
          </p:cNvPr>
          <p:cNvSpPr/>
          <p:nvPr/>
        </p:nvSpPr>
        <p:spPr>
          <a:xfrm>
            <a:off x="2985927" y="2883988"/>
            <a:ext cx="1529737" cy="989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Secondary</a:t>
            </a:r>
          </a:p>
        </p:txBody>
      </p:sp>
      <p:sp>
        <p:nvSpPr>
          <p:cNvPr id="8" name="Arrow: Right 33">
            <a:extLst>
              <a:ext uri="{FF2B5EF4-FFF2-40B4-BE49-F238E27FC236}">
                <a16:creationId xmlns:a16="http://schemas.microsoft.com/office/drawing/2014/main" xmlns="" id="{29E4EC66-1E21-4068-9B9D-5255F9405C23}"/>
              </a:ext>
            </a:extLst>
          </p:cNvPr>
          <p:cNvSpPr/>
          <p:nvPr/>
        </p:nvSpPr>
        <p:spPr>
          <a:xfrm>
            <a:off x="2370467" y="3156438"/>
            <a:ext cx="615459" cy="41323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9" name="Connector: Elbow 35">
            <a:extLst>
              <a:ext uri="{FF2B5EF4-FFF2-40B4-BE49-F238E27FC236}">
                <a16:creationId xmlns:a16="http://schemas.microsoft.com/office/drawing/2014/main" xmlns="" id="{BF56D1F4-ACCB-4496-B8DE-EDDF80A0F858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2616651" y="1934308"/>
            <a:ext cx="1134145" cy="94968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63CAABF-E871-4E31-A62B-38BD85B1D6C2}"/>
              </a:ext>
            </a:extLst>
          </p:cNvPr>
          <p:cNvSpPr/>
          <p:nvPr/>
        </p:nvSpPr>
        <p:spPr>
          <a:xfrm>
            <a:off x="3126605" y="1934308"/>
            <a:ext cx="1863969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driver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119D7BC-3AF9-463A-B561-337A2B842E3F}"/>
              </a:ext>
            </a:extLst>
          </p:cNvPr>
          <p:cNvSpPr txBox="1"/>
          <p:nvPr/>
        </p:nvSpPr>
        <p:spPr>
          <a:xfrm>
            <a:off x="1086790" y="4062046"/>
            <a:ext cx="276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Side-car Scenario</a:t>
            </a:r>
          </a:p>
        </p:txBody>
      </p:sp>
      <p:sp>
        <p:nvSpPr>
          <p:cNvPr id="13" name="Rectangle: Rounded Corners 38">
            <a:extLst>
              <a:ext uri="{FF2B5EF4-FFF2-40B4-BE49-F238E27FC236}">
                <a16:creationId xmlns:a16="http://schemas.microsoft.com/office/drawing/2014/main" xmlns="" id="{8BF3B56B-F3CF-4A76-A9FB-59D5E1227C56}"/>
              </a:ext>
            </a:extLst>
          </p:cNvPr>
          <p:cNvSpPr/>
          <p:nvPr/>
        </p:nvSpPr>
        <p:spPr>
          <a:xfrm>
            <a:off x="8175832" y="1698067"/>
            <a:ext cx="1995854" cy="711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BW 7.31&gt;</a:t>
            </a:r>
          </a:p>
        </p:txBody>
      </p:sp>
      <p:sp>
        <p:nvSpPr>
          <p:cNvPr id="14" name="Rectangle: Rounded Corners 41">
            <a:extLst>
              <a:ext uri="{FF2B5EF4-FFF2-40B4-BE49-F238E27FC236}">
                <a16:creationId xmlns:a16="http://schemas.microsoft.com/office/drawing/2014/main" xmlns="" id="{F5CEEF78-94D1-4594-99DA-F42F64AEEC8C}"/>
              </a:ext>
            </a:extLst>
          </p:cNvPr>
          <p:cNvSpPr/>
          <p:nvPr/>
        </p:nvSpPr>
        <p:spPr>
          <a:xfrm>
            <a:off x="8182182" y="3007516"/>
            <a:ext cx="1995854" cy="711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HANA 1.0SP3</a:t>
            </a:r>
          </a:p>
        </p:txBody>
      </p:sp>
      <p:cxnSp>
        <p:nvCxnSpPr>
          <p:cNvPr id="15" name="Connector: Elbow 40">
            <a:extLst>
              <a:ext uri="{FF2B5EF4-FFF2-40B4-BE49-F238E27FC236}">
                <a16:creationId xmlns:a16="http://schemas.microsoft.com/office/drawing/2014/main" xmlns="" id="{33BD24BE-9CF6-42DF-B11E-B41B36D409EE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16200000" flipH="1">
            <a:off x="8877750" y="2705157"/>
            <a:ext cx="598368" cy="635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2920FAE-ADCB-4278-85EE-6EE1149C3954}"/>
              </a:ext>
            </a:extLst>
          </p:cNvPr>
          <p:cNvSpPr txBox="1"/>
          <p:nvPr/>
        </p:nvSpPr>
        <p:spPr>
          <a:xfrm>
            <a:off x="7613873" y="3732035"/>
            <a:ext cx="313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BW on </a:t>
            </a:r>
            <a:r>
              <a:rPr lang="en-US" sz="1800" dirty="0" smtClean="0">
                <a:solidFill>
                  <a:schemeClr val="bg1"/>
                </a:solidFill>
              </a:rPr>
              <a:t>HANA (Project Orange )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602F58A-2690-4445-856A-0ACEB7230810}"/>
              </a:ext>
            </a:extLst>
          </p:cNvPr>
          <p:cNvSpPr/>
          <p:nvPr/>
        </p:nvSpPr>
        <p:spPr>
          <a:xfrm>
            <a:off x="5460795" y="4235003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NW7.4SP2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F702FD6-C912-49E4-AAD6-A92BA726639B}"/>
              </a:ext>
            </a:extLst>
          </p:cNvPr>
          <p:cNvSpPr/>
          <p:nvPr/>
        </p:nvSpPr>
        <p:spPr>
          <a:xfrm>
            <a:off x="5342098" y="5529621"/>
            <a:ext cx="2336968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Any DB / HANA DB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1.0 SP6</a:t>
            </a:r>
          </a:p>
        </p:txBody>
      </p:sp>
      <p:cxnSp>
        <p:nvCxnSpPr>
          <p:cNvPr id="19" name="Connector: Elbow 46">
            <a:extLst>
              <a:ext uri="{FF2B5EF4-FFF2-40B4-BE49-F238E27FC236}">
                <a16:creationId xmlns:a16="http://schemas.microsoft.com/office/drawing/2014/main" xmlns="" id="{B1DB1489-E778-4756-AA72-59055A31C05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218815" y="5237852"/>
            <a:ext cx="583537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50">
            <a:extLst>
              <a:ext uri="{FF2B5EF4-FFF2-40B4-BE49-F238E27FC236}">
                <a16:creationId xmlns:a16="http://schemas.microsoft.com/office/drawing/2014/main" xmlns="" id="{F497DC02-EE9C-41F0-93CE-9C09B72704F7}"/>
              </a:ext>
            </a:extLst>
          </p:cNvPr>
          <p:cNvSpPr/>
          <p:nvPr/>
        </p:nvSpPr>
        <p:spPr>
          <a:xfrm>
            <a:off x="8387661" y="4946083"/>
            <a:ext cx="612531" cy="583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33C8F25-C4DA-44DA-8644-9BDA5D5A2FFD}"/>
              </a:ext>
            </a:extLst>
          </p:cNvPr>
          <p:cNvSpPr/>
          <p:nvPr/>
        </p:nvSpPr>
        <p:spPr>
          <a:xfrm>
            <a:off x="9827485" y="4307036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ABAP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8106D9D-FA9F-49F4-A985-BD27EA8213C7}"/>
              </a:ext>
            </a:extLst>
          </p:cNvPr>
          <p:cNvSpPr/>
          <p:nvPr/>
        </p:nvSpPr>
        <p:spPr>
          <a:xfrm>
            <a:off x="9827484" y="5488360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DB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74E8E031-4FAF-4DD5-9705-A850A9F3ECA4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10877272" y="5018117"/>
            <a:ext cx="1" cy="4702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E846303-C524-4643-A9FC-7A6A4BEC140B}"/>
              </a:ext>
            </a:extLst>
          </p:cNvPr>
          <p:cNvSpPr txBox="1"/>
          <p:nvPr/>
        </p:nvSpPr>
        <p:spPr>
          <a:xfrm>
            <a:off x="7696003" y="4460603"/>
            <a:ext cx="199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   ABAP on HANA</a:t>
            </a:r>
          </a:p>
        </p:txBody>
      </p:sp>
      <p:sp>
        <p:nvSpPr>
          <p:cNvPr id="25" name="Rectangle: Rounded Corners 6">
            <a:extLst>
              <a:ext uri="{FF2B5EF4-FFF2-40B4-BE49-F238E27FC236}">
                <a16:creationId xmlns:a16="http://schemas.microsoft.com/office/drawing/2014/main" xmlns="" id="{7876D9D1-254D-48BF-B19B-C24709ADBD49}"/>
              </a:ext>
            </a:extLst>
          </p:cNvPr>
          <p:cNvSpPr/>
          <p:nvPr/>
        </p:nvSpPr>
        <p:spPr>
          <a:xfrm>
            <a:off x="344710" y="2836122"/>
            <a:ext cx="1934307" cy="1037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Other DB</a:t>
            </a:r>
          </a:p>
        </p:txBody>
      </p:sp>
      <p:sp>
        <p:nvSpPr>
          <p:cNvPr id="2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81793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9288</TotalTime>
  <Words>777</Words>
  <Application>Microsoft Office PowerPoint</Application>
  <PresentationFormat>Custom</PresentationFormat>
  <Paragraphs>191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Arial Black</vt:lpstr>
      <vt:lpstr>Arial Bold</vt:lpstr>
      <vt:lpstr>Calibri</vt:lpstr>
      <vt:lpstr>Cambria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PowerPoint Presentation</vt:lpstr>
      <vt:lpstr>ANUBHAV TRANINGS  YOU WILL…. CONNECT | MIGRATE | UNDERSTAND | BUILD | DELIVER LEARN…. TOOL | TECHNOLOGY | TECHNIQUES</vt:lpstr>
      <vt:lpstr>Agenda – Day 1</vt:lpstr>
      <vt:lpstr>What is SAP HANA?</vt:lpstr>
      <vt:lpstr>Hardware &amp; Software Innovation</vt:lpstr>
      <vt:lpstr>Row Store v/s Column Store</vt:lpstr>
      <vt:lpstr>PowerPoint Presentation</vt:lpstr>
      <vt:lpstr>Strategies with HANA </vt:lpstr>
      <vt:lpstr>S/4 HANA, Suite on HANA and ABAP on HANA</vt:lpstr>
      <vt:lpstr>SAP HANA Architecture </vt:lpstr>
      <vt:lpstr>Index Server</vt:lpstr>
      <vt:lpstr>How system Design Work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264</cp:revision>
  <dcterms:created xsi:type="dcterms:W3CDTF">2013-09-12T13:05:01Z</dcterms:created>
  <dcterms:modified xsi:type="dcterms:W3CDTF">2021-10-21T08:38:04Z</dcterms:modified>
</cp:coreProperties>
</file>